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7"/>
  </p:notesMasterIdLst>
  <p:sldIdLst>
    <p:sldId id="265" r:id="rId2"/>
    <p:sldId id="260" r:id="rId3"/>
    <p:sldId id="258" r:id="rId4"/>
    <p:sldId id="259" r:id="rId5"/>
    <p:sldId id="266" r:id="rId6"/>
    <p:sldId id="267" r:id="rId7"/>
    <p:sldId id="269" r:id="rId8"/>
    <p:sldId id="268" r:id="rId9"/>
    <p:sldId id="271" r:id="rId10"/>
    <p:sldId id="272" r:id="rId11"/>
    <p:sldId id="273" r:id="rId12"/>
    <p:sldId id="274" r:id="rId13"/>
    <p:sldId id="275" r:id="rId14"/>
    <p:sldId id="283" r:id="rId15"/>
    <p:sldId id="299" r:id="rId16"/>
    <p:sldId id="300" r:id="rId17"/>
    <p:sldId id="302" r:id="rId18"/>
    <p:sldId id="303" r:id="rId19"/>
    <p:sldId id="304" r:id="rId20"/>
    <p:sldId id="305" r:id="rId21"/>
    <p:sldId id="284" r:id="rId22"/>
    <p:sldId id="285" r:id="rId23"/>
    <p:sldId id="306" r:id="rId24"/>
    <p:sldId id="307" r:id="rId25"/>
    <p:sldId id="309" r:id="rId26"/>
    <p:sldId id="310" r:id="rId27"/>
    <p:sldId id="290" r:id="rId28"/>
    <p:sldId id="291" r:id="rId29"/>
    <p:sldId id="292" r:id="rId30"/>
    <p:sldId id="293" r:id="rId31"/>
    <p:sldId id="294" r:id="rId32"/>
    <p:sldId id="308" r:id="rId33"/>
    <p:sldId id="295" r:id="rId34"/>
    <p:sldId id="296" r:id="rId35"/>
    <p:sldId id="297"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7" d="100"/>
          <a:sy n="97" d="100"/>
        </p:scale>
        <p:origin x="-193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05EF4E-97DC-3B46-BE63-F041E1475605}" type="datetimeFigureOut">
              <a:rPr lang="en-US" smtClean="0"/>
              <a:t>12/6/16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734880-1236-494D-B0FE-82B86EB24677}" type="slidenum">
              <a:rPr lang="en-US" smtClean="0"/>
              <a:t>‹#›</a:t>
            </a:fld>
            <a:endParaRPr lang="en-US"/>
          </a:p>
        </p:txBody>
      </p:sp>
    </p:spTree>
    <p:extLst>
      <p:ext uri="{BB962C8B-B14F-4D97-AF65-F5344CB8AC3E}">
        <p14:creationId xmlns:p14="http://schemas.microsoft.com/office/powerpoint/2010/main" val="70776615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Traditionally</a:t>
            </a:r>
            <a:r>
              <a:rPr lang="en-US" baseline="0" dirty="0" smtClean="0"/>
              <a:t> we think of data as being stored and computed upon in our trusted personal computers. However, today, the amount of data that we need to store and the complexity of the computations we need to perform has become so huge that the end users do not want to manage it themselves. Instead, they outsource these tasks to a cloud service provider – Amazon, Microsoft, IBM, you name it. This trend called cloud computing opens doors to some tremendous benefits, with some associated risks. In particular, it gives the opportunity to extract meaningful, aggregate information from the data of multiple users – and I’ll give a few examples of this shortly. But at the same time, now that the data of the users is “out there” on untrusted servers, privacy becomes a serious risk against adversarial entities, including the cloud itself. </a:t>
            </a:r>
          </a:p>
          <a:p>
            <a:endParaRPr lang="en-US" baseline="0" dirty="0" smtClean="0"/>
          </a:p>
          <a:p>
            <a:r>
              <a:rPr lang="en-US" baseline="0" dirty="0" smtClean="0"/>
              <a:t>This poses a delicate conundrum: on the one hand, we would like to extract the benefits of computing upon the data sets, but on the other hand, we most definitely want to ensure privacy of data. So the main question of today’s talk is are these inherently conflicting goals, or can we in fact achieve them simultaneously?</a:t>
            </a:r>
            <a:endParaRPr lang="en-US" dirty="0"/>
          </a:p>
        </p:txBody>
      </p:sp>
      <p:sp>
        <p:nvSpPr>
          <p:cNvPr id="4" name="Slide Number Placeholder 3"/>
          <p:cNvSpPr>
            <a:spLocks noGrp="1"/>
          </p:cNvSpPr>
          <p:nvPr>
            <p:ph type="sldNum" sz="quarter" idx="10"/>
          </p:nvPr>
        </p:nvSpPr>
        <p:spPr/>
        <p:txBody>
          <a:bodyPr/>
          <a:lstStyle/>
          <a:p>
            <a:fld id="{75D01657-C1CE-CF4B-8963-9B6520744362}" type="slidenum">
              <a:rPr lang="en-US" smtClean="0"/>
              <a:pPr/>
              <a:t>2</a:t>
            </a:fld>
            <a:endParaRPr lang="en-US"/>
          </a:p>
        </p:txBody>
      </p:sp>
    </p:spTree>
    <p:extLst>
      <p:ext uri="{BB962C8B-B14F-4D97-AF65-F5344CB8AC3E}">
        <p14:creationId xmlns:p14="http://schemas.microsoft.com/office/powerpoint/2010/main" val="2198499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EC8DBB-3839-214A-BDC5-D8E0F85EE96A}" type="slidenum">
              <a:rPr lang="en-US" smtClean="0"/>
              <a:t>3</a:t>
            </a:fld>
            <a:endParaRPr lang="en-US"/>
          </a:p>
        </p:txBody>
      </p:sp>
    </p:spTree>
    <p:extLst>
      <p:ext uri="{BB962C8B-B14F-4D97-AF65-F5344CB8AC3E}">
        <p14:creationId xmlns:p14="http://schemas.microsoft.com/office/powerpoint/2010/main" val="41974361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EC8DBB-3839-214A-BDC5-D8E0F85EE96A}" type="slidenum">
              <a:rPr lang="en-US" smtClean="0"/>
              <a:t>5</a:t>
            </a:fld>
            <a:endParaRPr lang="en-US"/>
          </a:p>
        </p:txBody>
      </p:sp>
    </p:spTree>
    <p:extLst>
      <p:ext uri="{BB962C8B-B14F-4D97-AF65-F5344CB8AC3E}">
        <p14:creationId xmlns:p14="http://schemas.microsoft.com/office/powerpoint/2010/main" val="23145211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Change message hiding to </a:t>
            </a:r>
            <a:r>
              <a:rPr lang="en-US" baseline="0" dirty="0" err="1" smtClean="0"/>
              <a:t>ind</a:t>
            </a:r>
            <a:r>
              <a:rPr lang="en-US" baseline="0" dirty="0" smtClean="0"/>
              <a:t> security.</a:t>
            </a:r>
          </a:p>
        </p:txBody>
      </p:sp>
      <p:sp>
        <p:nvSpPr>
          <p:cNvPr id="4" name="Slide Number Placeholder 3"/>
          <p:cNvSpPr>
            <a:spLocks noGrp="1"/>
          </p:cNvSpPr>
          <p:nvPr>
            <p:ph type="sldNum" sz="quarter" idx="10"/>
          </p:nvPr>
        </p:nvSpPr>
        <p:spPr/>
        <p:txBody>
          <a:bodyPr/>
          <a:lstStyle/>
          <a:p>
            <a:fld id="{75D01657-C1CE-CF4B-8963-9B6520744362}" type="slidenum">
              <a:rPr lang="en-US" smtClean="0"/>
              <a:pPr/>
              <a:t>6</a:t>
            </a:fld>
            <a:endParaRPr lang="en-US"/>
          </a:p>
        </p:txBody>
      </p:sp>
    </p:spTree>
    <p:extLst>
      <p:ext uri="{BB962C8B-B14F-4D97-AF65-F5344CB8AC3E}">
        <p14:creationId xmlns:p14="http://schemas.microsoft.com/office/powerpoint/2010/main" val="1142933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Change the malicious guys.</a:t>
            </a:r>
            <a:endParaRPr lang="en-US" dirty="0"/>
          </a:p>
        </p:txBody>
      </p:sp>
      <p:sp>
        <p:nvSpPr>
          <p:cNvPr id="4" name="Slide Number Placeholder 3"/>
          <p:cNvSpPr>
            <a:spLocks noGrp="1"/>
          </p:cNvSpPr>
          <p:nvPr>
            <p:ph type="sldNum" sz="quarter" idx="10"/>
          </p:nvPr>
        </p:nvSpPr>
        <p:spPr/>
        <p:txBody>
          <a:bodyPr/>
          <a:lstStyle/>
          <a:p>
            <a:fld id="{4F734880-1236-494D-B0FE-82B86EB24677}" type="slidenum">
              <a:rPr lang="en-US" smtClean="0"/>
              <a:t>8</a:t>
            </a:fld>
            <a:endParaRPr lang="en-US"/>
          </a:p>
        </p:txBody>
      </p:sp>
    </p:spTree>
    <p:extLst>
      <p:ext uri="{BB962C8B-B14F-4D97-AF65-F5344CB8AC3E}">
        <p14:creationId xmlns:p14="http://schemas.microsoft.com/office/powerpoint/2010/main" val="3827962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734880-1236-494D-B0FE-82B86EB24677}" type="slidenum">
              <a:rPr lang="en-US" smtClean="0"/>
              <a:t>12</a:t>
            </a:fld>
            <a:endParaRPr lang="en-US"/>
          </a:p>
        </p:txBody>
      </p:sp>
    </p:spTree>
    <p:extLst>
      <p:ext uri="{BB962C8B-B14F-4D97-AF65-F5344CB8AC3E}">
        <p14:creationId xmlns:p14="http://schemas.microsoft.com/office/powerpoint/2010/main" val="16523483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Make the Z, trapdoor statement appear later. First introduce the 5 systems.</a:t>
            </a:r>
            <a:endParaRPr lang="en-US" dirty="0"/>
          </a:p>
        </p:txBody>
      </p:sp>
      <p:sp>
        <p:nvSpPr>
          <p:cNvPr id="4" name="Slide Number Placeholder 3"/>
          <p:cNvSpPr>
            <a:spLocks noGrp="1"/>
          </p:cNvSpPr>
          <p:nvPr>
            <p:ph type="sldNum" sz="quarter" idx="10"/>
          </p:nvPr>
        </p:nvSpPr>
        <p:spPr/>
        <p:txBody>
          <a:bodyPr/>
          <a:lstStyle/>
          <a:p>
            <a:fld id="{4F734880-1236-494D-B0FE-82B86EB24677}" type="slidenum">
              <a:rPr lang="en-US" smtClean="0"/>
              <a:t>28</a:t>
            </a:fld>
            <a:endParaRPr lang="en-US"/>
          </a:p>
        </p:txBody>
      </p:sp>
    </p:spTree>
    <p:extLst>
      <p:ext uri="{BB962C8B-B14F-4D97-AF65-F5344CB8AC3E}">
        <p14:creationId xmlns:p14="http://schemas.microsoft.com/office/powerpoint/2010/main" val="2432236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546912-3DE9-B24F-9323-4EA5660A7A24}" type="datetimeFigureOut">
              <a:rPr lang="en-US" smtClean="0"/>
              <a:t>12/6/16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3076D-4FCB-BB4F-A206-395B49B70C81}" type="slidenum">
              <a:rPr lang="en-US" smtClean="0"/>
              <a:t>‹#›</a:t>
            </a:fld>
            <a:endParaRPr lang="en-US"/>
          </a:p>
        </p:txBody>
      </p:sp>
    </p:spTree>
    <p:extLst>
      <p:ext uri="{BB962C8B-B14F-4D97-AF65-F5344CB8AC3E}">
        <p14:creationId xmlns:p14="http://schemas.microsoft.com/office/powerpoint/2010/main" val="674474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546912-3DE9-B24F-9323-4EA5660A7A24}" type="datetimeFigureOut">
              <a:rPr lang="en-US" smtClean="0"/>
              <a:t>12/6/16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3076D-4FCB-BB4F-A206-395B49B70C81}" type="slidenum">
              <a:rPr lang="en-US" smtClean="0"/>
              <a:t>‹#›</a:t>
            </a:fld>
            <a:endParaRPr lang="en-US"/>
          </a:p>
        </p:txBody>
      </p:sp>
    </p:spTree>
    <p:extLst>
      <p:ext uri="{BB962C8B-B14F-4D97-AF65-F5344CB8AC3E}">
        <p14:creationId xmlns:p14="http://schemas.microsoft.com/office/powerpoint/2010/main" val="2517473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546912-3DE9-B24F-9323-4EA5660A7A24}" type="datetimeFigureOut">
              <a:rPr lang="en-US" smtClean="0"/>
              <a:t>12/6/16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3076D-4FCB-BB4F-A206-395B49B70C81}" type="slidenum">
              <a:rPr lang="en-US" smtClean="0"/>
              <a:t>‹#›</a:t>
            </a:fld>
            <a:endParaRPr lang="en-US"/>
          </a:p>
        </p:txBody>
      </p:sp>
    </p:spTree>
    <p:extLst>
      <p:ext uri="{BB962C8B-B14F-4D97-AF65-F5344CB8AC3E}">
        <p14:creationId xmlns:p14="http://schemas.microsoft.com/office/powerpoint/2010/main" val="506473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546912-3DE9-B24F-9323-4EA5660A7A24}" type="datetimeFigureOut">
              <a:rPr lang="en-US" smtClean="0"/>
              <a:t>12/6/16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3076D-4FCB-BB4F-A206-395B49B70C81}" type="slidenum">
              <a:rPr lang="en-US" smtClean="0"/>
              <a:t>‹#›</a:t>
            </a:fld>
            <a:endParaRPr lang="en-US"/>
          </a:p>
        </p:txBody>
      </p:sp>
    </p:spTree>
    <p:extLst>
      <p:ext uri="{BB962C8B-B14F-4D97-AF65-F5344CB8AC3E}">
        <p14:creationId xmlns:p14="http://schemas.microsoft.com/office/powerpoint/2010/main" val="2333578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546912-3DE9-B24F-9323-4EA5660A7A24}" type="datetimeFigureOut">
              <a:rPr lang="en-US" smtClean="0"/>
              <a:t>12/6/16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3076D-4FCB-BB4F-A206-395B49B70C81}" type="slidenum">
              <a:rPr lang="en-US" smtClean="0"/>
              <a:t>‹#›</a:t>
            </a:fld>
            <a:endParaRPr lang="en-US"/>
          </a:p>
        </p:txBody>
      </p:sp>
    </p:spTree>
    <p:extLst>
      <p:ext uri="{BB962C8B-B14F-4D97-AF65-F5344CB8AC3E}">
        <p14:creationId xmlns:p14="http://schemas.microsoft.com/office/powerpoint/2010/main" val="1563590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546912-3DE9-B24F-9323-4EA5660A7A24}" type="datetimeFigureOut">
              <a:rPr lang="en-US" smtClean="0"/>
              <a:t>12/6/16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73076D-4FCB-BB4F-A206-395B49B70C81}" type="slidenum">
              <a:rPr lang="en-US" smtClean="0"/>
              <a:t>‹#›</a:t>
            </a:fld>
            <a:endParaRPr lang="en-US"/>
          </a:p>
        </p:txBody>
      </p:sp>
    </p:spTree>
    <p:extLst>
      <p:ext uri="{BB962C8B-B14F-4D97-AF65-F5344CB8AC3E}">
        <p14:creationId xmlns:p14="http://schemas.microsoft.com/office/powerpoint/2010/main" val="210707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546912-3DE9-B24F-9323-4EA5660A7A24}" type="datetimeFigureOut">
              <a:rPr lang="en-US" smtClean="0"/>
              <a:t>12/6/16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73076D-4FCB-BB4F-A206-395B49B70C81}" type="slidenum">
              <a:rPr lang="en-US" smtClean="0"/>
              <a:t>‹#›</a:t>
            </a:fld>
            <a:endParaRPr lang="en-US"/>
          </a:p>
        </p:txBody>
      </p:sp>
    </p:spTree>
    <p:extLst>
      <p:ext uri="{BB962C8B-B14F-4D97-AF65-F5344CB8AC3E}">
        <p14:creationId xmlns:p14="http://schemas.microsoft.com/office/powerpoint/2010/main" val="2717096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546912-3DE9-B24F-9323-4EA5660A7A24}" type="datetimeFigureOut">
              <a:rPr lang="en-US" smtClean="0"/>
              <a:t>12/6/16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73076D-4FCB-BB4F-A206-395B49B70C81}" type="slidenum">
              <a:rPr lang="en-US" smtClean="0"/>
              <a:t>‹#›</a:t>
            </a:fld>
            <a:endParaRPr lang="en-US"/>
          </a:p>
        </p:txBody>
      </p:sp>
    </p:spTree>
    <p:extLst>
      <p:ext uri="{BB962C8B-B14F-4D97-AF65-F5344CB8AC3E}">
        <p14:creationId xmlns:p14="http://schemas.microsoft.com/office/powerpoint/2010/main" val="1463212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546912-3DE9-B24F-9323-4EA5660A7A24}" type="datetimeFigureOut">
              <a:rPr lang="en-US" smtClean="0"/>
              <a:t>12/6/16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73076D-4FCB-BB4F-A206-395B49B70C81}" type="slidenum">
              <a:rPr lang="en-US" smtClean="0"/>
              <a:t>‹#›</a:t>
            </a:fld>
            <a:endParaRPr lang="en-US"/>
          </a:p>
        </p:txBody>
      </p:sp>
    </p:spTree>
    <p:extLst>
      <p:ext uri="{BB962C8B-B14F-4D97-AF65-F5344CB8AC3E}">
        <p14:creationId xmlns:p14="http://schemas.microsoft.com/office/powerpoint/2010/main" val="2620981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546912-3DE9-B24F-9323-4EA5660A7A24}" type="datetimeFigureOut">
              <a:rPr lang="en-US" smtClean="0"/>
              <a:t>12/6/16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73076D-4FCB-BB4F-A206-395B49B70C81}" type="slidenum">
              <a:rPr lang="en-US" smtClean="0"/>
              <a:t>‹#›</a:t>
            </a:fld>
            <a:endParaRPr lang="en-US"/>
          </a:p>
        </p:txBody>
      </p:sp>
    </p:spTree>
    <p:extLst>
      <p:ext uri="{BB962C8B-B14F-4D97-AF65-F5344CB8AC3E}">
        <p14:creationId xmlns:p14="http://schemas.microsoft.com/office/powerpoint/2010/main" val="2011541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546912-3DE9-B24F-9323-4EA5660A7A24}" type="datetimeFigureOut">
              <a:rPr lang="en-US" smtClean="0"/>
              <a:t>12/6/16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73076D-4FCB-BB4F-A206-395B49B70C81}" type="slidenum">
              <a:rPr lang="en-US" smtClean="0"/>
              <a:t>‹#›</a:t>
            </a:fld>
            <a:endParaRPr lang="en-US"/>
          </a:p>
        </p:txBody>
      </p:sp>
    </p:spTree>
    <p:extLst>
      <p:ext uri="{BB962C8B-B14F-4D97-AF65-F5344CB8AC3E}">
        <p14:creationId xmlns:p14="http://schemas.microsoft.com/office/powerpoint/2010/main" val="157905529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546912-3DE9-B24F-9323-4EA5660A7A24}" type="datetimeFigureOut">
              <a:rPr lang="en-US" smtClean="0"/>
              <a:t>12/6/16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73076D-4FCB-BB4F-A206-395B49B70C81}" type="slidenum">
              <a:rPr lang="en-US" smtClean="0"/>
              <a:t>‹#›</a:t>
            </a:fld>
            <a:endParaRPr lang="en-US"/>
          </a:p>
        </p:txBody>
      </p:sp>
    </p:spTree>
    <p:extLst>
      <p:ext uri="{BB962C8B-B14F-4D97-AF65-F5344CB8AC3E}">
        <p14:creationId xmlns:p14="http://schemas.microsoft.com/office/powerpoint/2010/main" val="3302472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22.jpeg"/><Relationship Id="rId5" Type="http://schemas.openxmlformats.org/officeDocument/2006/relationships/image" Target="../media/image23.jpeg"/><Relationship Id="rId6" Type="http://schemas.openxmlformats.org/officeDocument/2006/relationships/image" Target="../media/image9.jpeg"/><Relationship Id="rId7" Type="http://schemas.openxmlformats.org/officeDocument/2006/relationships/image" Target="../media/image15.png"/><Relationship Id="rId8" Type="http://schemas.openxmlformats.org/officeDocument/2006/relationships/image" Target="../media/image24.png"/><Relationship Id="rId9" Type="http://schemas.openxmlformats.org/officeDocument/2006/relationships/image" Target="../media/image25.jpg"/><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6.emf"/></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27.emf"/><Relationship Id="rId5" Type="http://schemas.openxmlformats.org/officeDocument/2006/relationships/image" Target="../media/image6.png"/><Relationship Id="rId6"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8.jpeg"/><Relationship Id="rId3"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27.emf"/><Relationship Id="rId5" Type="http://schemas.openxmlformats.org/officeDocument/2006/relationships/image" Target="../media/image14.png"/><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9.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9.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9.em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7" Type="http://schemas.openxmlformats.org/officeDocument/2006/relationships/image" Target="NULL"/><Relationship Id="rId8" Type="http://schemas.openxmlformats.org/officeDocument/2006/relationships/image" Target="NULL"/><Relationship Id="rId9" Type="http://schemas.openxmlformats.org/officeDocument/2006/relationships/image" Target="../media/image4.png"/><Relationship Id="rId10"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9.emf"/></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27.emf"/><Relationship Id="rId5" Type="http://schemas.openxmlformats.org/officeDocument/2006/relationships/image" Target="../media/image14.png"/><Relationship Id="rId6" Type="http://schemas.openxmlformats.org/officeDocument/2006/relationships/image" Target="../media/image23.jpeg"/><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14.png"/><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9.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9.emf"/><Relationship Id="rId3" Type="http://schemas.openxmlformats.org/officeDocument/2006/relationships/image" Target="../media/image30.jpeg"/></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14.png"/><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3.png"/><Relationship Id="rId5" Type="http://schemas.openxmlformats.org/officeDocument/2006/relationships/image" Target="../media/image14.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9.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23.jpeg"/><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4.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jpg"/><Relationship Id="rId8" Type="http://schemas.openxmlformats.org/officeDocument/2006/relationships/image" Target="../media/image9.jpe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23.jpeg"/><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31.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23.jpeg"/><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32.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14.png"/><Relationship Id="rId5" Type="http://schemas.openxmlformats.org/officeDocument/2006/relationships/image" Target="../media/image23.jpeg"/><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33.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14.png"/><Relationship Id="rId5" Type="http://schemas.openxmlformats.org/officeDocument/2006/relationships/image" Target="../media/image23.jpeg"/><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34.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14.png"/><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13.png"/><Relationship Id="rId7" Type="http://schemas.openxmlformats.org/officeDocument/2006/relationships/image" Target="../media/image14.png"/><Relationship Id="rId8" Type="http://schemas.openxmlformats.org/officeDocument/2006/relationships/image" Target="../media/image9.jpeg"/><Relationship Id="rId9" Type="http://schemas.openxmlformats.org/officeDocument/2006/relationships/image" Target="../media/image15.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4" Type="http://schemas.openxmlformats.org/officeDocument/2006/relationships/image" Target="../media/image17.png"/><Relationship Id="rId5" Type="http://schemas.openxmlformats.org/officeDocument/2006/relationships/image" Target="../media/image9.jpe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image" Target="../media/image18.jpg"/><Relationship Id="rId4" Type="http://schemas.openxmlformats.org/officeDocument/2006/relationships/image" Target="../media/image19.jpeg"/><Relationship Id="rId5" Type="http://schemas.openxmlformats.org/officeDocument/2006/relationships/image" Target="../media/image20.jpg"/><Relationship Id="rId6" Type="http://schemas.openxmlformats.org/officeDocument/2006/relationships/image" Target="../media/image6.png"/><Relationship Id="rId7"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image" Target="../media/image18.jpg"/><Relationship Id="rId5" Type="http://schemas.openxmlformats.org/officeDocument/2006/relationships/image" Target="../media/image19.jpeg"/><Relationship Id="rId6" Type="http://schemas.openxmlformats.org/officeDocument/2006/relationships/image" Target="../media/image20.jpg"/><Relationship Id="rId7" Type="http://schemas.openxmlformats.org/officeDocument/2006/relationships/image" Target="../media/image6.png"/><Relationship Id="rId8" Type="http://schemas.openxmlformats.org/officeDocument/2006/relationships/image" Target="../media/image7.png"/><Relationship Id="rId9" Type="http://schemas.openxmlformats.org/officeDocument/2006/relationships/image" Target="../media/image21.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3" Type="http://schemas.openxmlformats.org/officeDocument/2006/relationships/image" Target="../media/image19.jpeg"/><Relationship Id="rId4" Type="http://schemas.openxmlformats.org/officeDocument/2006/relationships/image" Target="../media/image20.jp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18.jpg"/><Relationship Id="rId8" Type="http://schemas.openxmlformats.org/officeDocument/2006/relationships/image" Target="../media/image21.png"/><Relationship Id="rId1" Type="http://schemas.openxmlformats.org/officeDocument/2006/relationships/slideLayout" Target="../slideLayouts/slideLayout2.xml"/><Relationship Id="rId2"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7114"/>
            <a:ext cx="7772400" cy="1470025"/>
          </a:xfrm>
        </p:spPr>
        <p:txBody>
          <a:bodyPr>
            <a:normAutofit/>
          </a:bodyPr>
          <a:lstStyle/>
          <a:p>
            <a:r>
              <a:rPr lang="en-US" dirty="0" smtClean="0"/>
              <a:t>Verifiable Functional Encryption</a:t>
            </a:r>
            <a:endParaRPr lang="en-US" dirty="0"/>
          </a:p>
        </p:txBody>
      </p:sp>
      <p:sp>
        <p:nvSpPr>
          <p:cNvPr id="3" name="Subtitle 2"/>
          <p:cNvSpPr>
            <a:spLocks noGrp="1"/>
          </p:cNvSpPr>
          <p:nvPr>
            <p:ph type="subTitle" idx="1"/>
          </p:nvPr>
        </p:nvSpPr>
        <p:spPr>
          <a:xfrm>
            <a:off x="-158261" y="2460659"/>
            <a:ext cx="9235915" cy="741662"/>
          </a:xfrm>
        </p:spPr>
        <p:txBody>
          <a:bodyPr>
            <a:normAutofit/>
          </a:bodyPr>
          <a:lstStyle/>
          <a:p>
            <a:r>
              <a:rPr lang="en-US" sz="2800" dirty="0" smtClean="0">
                <a:solidFill>
                  <a:schemeClr val="accent1"/>
                </a:solidFill>
              </a:rPr>
              <a:t>Saikrishna Badrinarayanan                              </a:t>
            </a:r>
            <a:endParaRPr lang="en-US" sz="2800" dirty="0" smtClean="0">
              <a:solidFill>
                <a:schemeClr val="tx1"/>
              </a:solidFill>
            </a:endParaRPr>
          </a:p>
          <a:p>
            <a:endParaRPr lang="en-US" sz="2800" dirty="0" smtClean="0">
              <a:solidFill>
                <a:schemeClr val="tx1"/>
              </a:solidFill>
            </a:endParaRPr>
          </a:p>
          <a:p>
            <a:endParaRPr lang="en-US" sz="2800" dirty="0" smtClean="0">
              <a:solidFill>
                <a:schemeClr val="tx1"/>
              </a:solidFill>
            </a:endParaRPr>
          </a:p>
          <a:p>
            <a:endParaRPr lang="en-US" sz="2800" dirty="0">
              <a:solidFill>
                <a:schemeClr val="tx1"/>
              </a:solidFill>
            </a:endParaRPr>
          </a:p>
        </p:txBody>
      </p:sp>
      <p:sp>
        <p:nvSpPr>
          <p:cNvPr id="4" name="TextBox 3"/>
          <p:cNvSpPr txBox="1"/>
          <p:nvPr/>
        </p:nvSpPr>
        <p:spPr>
          <a:xfrm>
            <a:off x="494993" y="3175196"/>
            <a:ext cx="3968209" cy="523220"/>
          </a:xfrm>
          <a:prstGeom prst="rect">
            <a:avLst/>
          </a:prstGeom>
          <a:noFill/>
        </p:spPr>
        <p:txBody>
          <a:bodyPr wrap="square" rtlCol="0">
            <a:spAutoFit/>
          </a:bodyPr>
          <a:lstStyle/>
          <a:p>
            <a:r>
              <a:rPr lang="en-US" sz="2800" dirty="0" smtClean="0"/>
              <a:t>						UCLA,  </a:t>
            </a:r>
            <a:endParaRPr lang="en-US" sz="2800" dirty="0"/>
          </a:p>
        </p:txBody>
      </p:sp>
      <p:sp>
        <p:nvSpPr>
          <p:cNvPr id="8" name="TextBox 7"/>
          <p:cNvSpPr txBox="1"/>
          <p:nvPr/>
        </p:nvSpPr>
        <p:spPr>
          <a:xfrm>
            <a:off x="4785855" y="3169642"/>
            <a:ext cx="3968209" cy="523220"/>
          </a:xfrm>
          <a:prstGeom prst="rect">
            <a:avLst/>
          </a:prstGeom>
          <a:noFill/>
        </p:spPr>
        <p:txBody>
          <a:bodyPr wrap="square" rtlCol="0">
            <a:spAutoFit/>
          </a:bodyPr>
          <a:lstStyle/>
          <a:p>
            <a:endParaRPr lang="en-US" sz="2800" dirty="0"/>
          </a:p>
        </p:txBody>
      </p:sp>
      <p:sp>
        <p:nvSpPr>
          <p:cNvPr id="10" name="Subtitle 2"/>
          <p:cNvSpPr txBox="1">
            <a:spLocks/>
          </p:cNvSpPr>
          <p:nvPr/>
        </p:nvSpPr>
        <p:spPr>
          <a:xfrm>
            <a:off x="261809" y="4120758"/>
            <a:ext cx="8031775" cy="1023551"/>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800" dirty="0" smtClean="0">
                <a:solidFill>
                  <a:schemeClr val="tx1"/>
                </a:solidFill>
              </a:rPr>
              <a:t>      Joint work with </a:t>
            </a:r>
            <a:r>
              <a:rPr lang="en-US" sz="2800" dirty="0" err="1" smtClean="0">
                <a:solidFill>
                  <a:schemeClr val="tx1"/>
                </a:solidFill>
              </a:rPr>
              <a:t>Vipul</a:t>
            </a:r>
            <a:r>
              <a:rPr lang="en-US" sz="2800" dirty="0" smtClean="0">
                <a:solidFill>
                  <a:schemeClr val="tx1"/>
                </a:solidFill>
              </a:rPr>
              <a:t> </a:t>
            </a:r>
            <a:r>
              <a:rPr lang="en-US" sz="2800" dirty="0" err="1" smtClean="0">
                <a:solidFill>
                  <a:schemeClr val="tx1"/>
                </a:solidFill>
              </a:rPr>
              <a:t>Goyal</a:t>
            </a:r>
            <a:r>
              <a:rPr lang="en-US" sz="2800" dirty="0" smtClean="0">
                <a:solidFill>
                  <a:schemeClr val="tx1"/>
                </a:solidFill>
              </a:rPr>
              <a:t>, </a:t>
            </a:r>
            <a:r>
              <a:rPr lang="en-US" sz="2800" dirty="0" err="1" smtClean="0">
                <a:solidFill>
                  <a:schemeClr val="tx1"/>
                </a:solidFill>
              </a:rPr>
              <a:t>Aayush</a:t>
            </a:r>
            <a:r>
              <a:rPr lang="en-US" sz="2800" dirty="0" smtClean="0">
                <a:solidFill>
                  <a:schemeClr val="tx1"/>
                </a:solidFill>
              </a:rPr>
              <a:t> Jain and </a:t>
            </a:r>
            <a:r>
              <a:rPr lang="en-US" sz="2800" dirty="0" smtClean="0">
                <a:solidFill>
                  <a:schemeClr val="accent1"/>
                </a:solidFill>
              </a:rPr>
              <a:t>                                           </a:t>
            </a:r>
            <a:r>
              <a:rPr lang="en-US" sz="2800" dirty="0" err="1" smtClean="0">
                <a:solidFill>
                  <a:schemeClr val="tx1"/>
                </a:solidFill>
              </a:rPr>
              <a:t>Amit</a:t>
            </a:r>
            <a:r>
              <a:rPr lang="en-US" sz="2800" dirty="0" smtClean="0">
                <a:solidFill>
                  <a:schemeClr val="tx1"/>
                </a:solidFill>
              </a:rPr>
              <a:t> </a:t>
            </a:r>
            <a:r>
              <a:rPr lang="en-US" sz="2800" dirty="0" err="1" smtClean="0">
                <a:solidFill>
                  <a:schemeClr val="tx1"/>
                </a:solidFill>
              </a:rPr>
              <a:t>Sahai</a:t>
            </a:r>
            <a:endParaRPr lang="en-US" sz="2800" dirty="0" smtClean="0">
              <a:solidFill>
                <a:schemeClr val="tx1"/>
              </a:solidFill>
            </a:endParaRPr>
          </a:p>
          <a:p>
            <a:endParaRPr lang="en-US" sz="2800" dirty="0" smtClean="0">
              <a:solidFill>
                <a:schemeClr val="tx1"/>
              </a:solidFill>
            </a:endParaRPr>
          </a:p>
          <a:p>
            <a:endParaRPr lang="en-US" sz="2800" dirty="0" smtClean="0">
              <a:solidFill>
                <a:schemeClr val="tx1"/>
              </a:solidFill>
            </a:endParaRPr>
          </a:p>
          <a:p>
            <a:endParaRPr lang="en-US" sz="2800" dirty="0">
              <a:solidFill>
                <a:schemeClr val="tx1"/>
              </a:solidFill>
            </a:endParaRPr>
          </a:p>
        </p:txBody>
      </p:sp>
      <p:sp>
        <p:nvSpPr>
          <p:cNvPr id="11" name="TextBox 10"/>
          <p:cNvSpPr txBox="1"/>
          <p:nvPr/>
        </p:nvSpPr>
        <p:spPr>
          <a:xfrm>
            <a:off x="261809" y="4862421"/>
            <a:ext cx="3968209" cy="523220"/>
          </a:xfrm>
          <a:prstGeom prst="rect">
            <a:avLst/>
          </a:prstGeom>
          <a:noFill/>
        </p:spPr>
        <p:txBody>
          <a:bodyPr wrap="square" rtlCol="0">
            <a:spAutoFit/>
          </a:bodyPr>
          <a:lstStyle/>
          <a:p>
            <a:r>
              <a:rPr lang="en-US" sz="2800" dirty="0" smtClean="0"/>
              <a:t> </a:t>
            </a:r>
            <a:endParaRPr lang="en-US" sz="2800" dirty="0"/>
          </a:p>
        </p:txBody>
      </p:sp>
      <p:pic>
        <p:nvPicPr>
          <p:cNvPr id="9" name="Picture 8" descr="CEF.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7067" y="3115464"/>
            <a:ext cx="3219759" cy="833335"/>
          </a:xfrm>
          <a:prstGeom prst="rect">
            <a:avLst/>
          </a:prstGeom>
        </p:spPr>
      </p:pic>
    </p:spTree>
    <p:extLst>
      <p:ext uri="{BB962C8B-B14F-4D97-AF65-F5344CB8AC3E}">
        <p14:creationId xmlns:p14="http://schemas.microsoft.com/office/powerpoint/2010/main" val="275479176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317442" y="801558"/>
            <a:ext cx="766706" cy="1238821"/>
            <a:chOff x="7598114" y="698355"/>
            <a:chExt cx="766706" cy="1238821"/>
          </a:xfrm>
        </p:grpSpPr>
        <p:pic>
          <p:nvPicPr>
            <p:cNvPr id="6" name="Picture 5" descr="ek.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00684" y="698355"/>
              <a:ext cx="511430" cy="899218"/>
            </a:xfrm>
            <a:prstGeom prst="rect">
              <a:avLst/>
            </a:prstGeom>
          </p:spPr>
        </p:pic>
        <p:sp>
          <p:nvSpPr>
            <p:cNvPr id="7" name="TextBox 6"/>
            <p:cNvSpPr txBox="1"/>
            <p:nvPr/>
          </p:nvSpPr>
          <p:spPr>
            <a:xfrm>
              <a:off x="7598114" y="1475511"/>
              <a:ext cx="766706" cy="461665"/>
            </a:xfrm>
            <a:prstGeom prst="rect">
              <a:avLst/>
            </a:prstGeom>
            <a:noFill/>
          </p:spPr>
          <p:txBody>
            <a:bodyPr wrap="none" rtlCol="0">
              <a:spAutoFit/>
            </a:bodyPr>
            <a:lstStyle/>
            <a:p>
              <a:r>
                <a:rPr lang="en-US" sz="2400" dirty="0" smtClean="0"/>
                <a:t>MPK</a:t>
              </a:r>
              <a:endParaRPr lang="en-US" sz="2400" dirty="0"/>
            </a:p>
          </p:txBody>
        </p:sp>
      </p:grpSp>
      <p:pic>
        <p:nvPicPr>
          <p:cNvPr id="8" name="Picture 7" descr="perso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58249" y="1783656"/>
            <a:ext cx="1600808" cy="1600808"/>
          </a:xfrm>
          <a:prstGeom prst="rect">
            <a:avLst/>
          </a:prstGeom>
        </p:spPr>
      </p:pic>
      <p:pic>
        <p:nvPicPr>
          <p:cNvPr id="10" name="Picture 9" descr="valid.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31094" y="910340"/>
            <a:ext cx="2754921" cy="2074168"/>
          </a:xfrm>
          <a:prstGeom prst="rect">
            <a:avLst/>
          </a:prstGeom>
        </p:spPr>
      </p:pic>
      <p:cxnSp>
        <p:nvCxnSpPr>
          <p:cNvPr id="11" name="Straight Arrow Connector 10"/>
          <p:cNvCxnSpPr/>
          <p:nvPr/>
        </p:nvCxnSpPr>
        <p:spPr>
          <a:xfrm>
            <a:off x="3939452" y="1578714"/>
            <a:ext cx="1943809"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4" name="Oval 13"/>
          <p:cNvSpPr/>
          <p:nvPr/>
        </p:nvSpPr>
        <p:spPr>
          <a:xfrm>
            <a:off x="4484162" y="987882"/>
            <a:ext cx="629195" cy="556998"/>
          </a:xfrm>
          <a:prstGeom prst="ellipse">
            <a:avLst/>
          </a:prstGeom>
          <a:solidFill>
            <a:srgbClr val="FF0000"/>
          </a:solidFill>
          <a:ln w="2857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b="1" dirty="0">
              <a:solidFill>
                <a:schemeClr val="bg1">
                  <a:lumMod val="85000"/>
                </a:schemeClr>
              </a:solidFill>
            </a:endParaRPr>
          </a:p>
        </p:txBody>
      </p:sp>
      <p:sp>
        <p:nvSpPr>
          <p:cNvPr id="15" name="TextBox 14"/>
          <p:cNvSpPr txBox="1"/>
          <p:nvPr/>
        </p:nvSpPr>
        <p:spPr>
          <a:xfrm>
            <a:off x="4561344" y="568808"/>
            <a:ext cx="505267" cy="461665"/>
          </a:xfrm>
          <a:prstGeom prst="rect">
            <a:avLst/>
          </a:prstGeom>
          <a:noFill/>
        </p:spPr>
        <p:txBody>
          <a:bodyPr wrap="none" rtlCol="0">
            <a:spAutoFit/>
          </a:bodyPr>
          <a:lstStyle/>
          <a:p>
            <a:r>
              <a:rPr lang="en-US" sz="2400" dirty="0" smtClean="0"/>
              <a:t>CT</a:t>
            </a:r>
            <a:endParaRPr lang="en-US" sz="2400" dirty="0"/>
          </a:p>
        </p:txBody>
      </p:sp>
      <p:cxnSp>
        <p:nvCxnSpPr>
          <p:cNvPr id="16" name="Straight Arrow Connector 15"/>
          <p:cNvCxnSpPr/>
          <p:nvPr/>
        </p:nvCxnSpPr>
        <p:spPr>
          <a:xfrm flipH="1">
            <a:off x="3939452" y="2389161"/>
            <a:ext cx="1943809"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8" name="Oval 17"/>
          <p:cNvSpPr/>
          <p:nvPr/>
        </p:nvSpPr>
        <p:spPr>
          <a:xfrm>
            <a:off x="4396430" y="1783656"/>
            <a:ext cx="629195" cy="556998"/>
          </a:xfrm>
          <a:prstGeom prst="ellipse">
            <a:avLst/>
          </a:prstGeom>
          <a:solidFill>
            <a:srgbClr val="FF0000"/>
          </a:solidFill>
          <a:ln w="2857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0" dirty="0" smtClean="0"/>
              <a:t>x</a:t>
            </a:r>
            <a:endParaRPr lang="en-US" sz="1400" b="1" dirty="0">
              <a:solidFill>
                <a:schemeClr val="bg1">
                  <a:lumMod val="85000"/>
                </a:schemeClr>
              </a:solidFill>
            </a:endParaRPr>
          </a:p>
        </p:txBody>
      </p:sp>
      <p:pic>
        <p:nvPicPr>
          <p:cNvPr id="20" name="Picture 19" descr="tick.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42945" y="1700776"/>
            <a:ext cx="471853" cy="629948"/>
          </a:xfrm>
          <a:prstGeom prst="rect">
            <a:avLst/>
          </a:prstGeom>
        </p:spPr>
      </p:pic>
      <p:sp>
        <p:nvSpPr>
          <p:cNvPr id="21" name="Oval 20"/>
          <p:cNvSpPr/>
          <p:nvPr/>
        </p:nvSpPr>
        <p:spPr>
          <a:xfrm>
            <a:off x="2760526" y="1282435"/>
            <a:ext cx="629195" cy="556998"/>
          </a:xfrm>
          <a:prstGeom prst="ellipse">
            <a:avLst/>
          </a:prstGeom>
          <a:solidFill>
            <a:srgbClr val="FF0000"/>
          </a:solidFill>
          <a:ln w="2857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0" dirty="0" smtClean="0"/>
              <a:t>x</a:t>
            </a:r>
            <a:endParaRPr lang="en-US" sz="1400" b="1" dirty="0">
              <a:solidFill>
                <a:schemeClr val="bg1">
                  <a:lumMod val="85000"/>
                </a:schemeClr>
              </a:solidFill>
            </a:endParaRPr>
          </a:p>
        </p:txBody>
      </p:sp>
      <p:grpSp>
        <p:nvGrpSpPr>
          <p:cNvPr id="22" name="Group 21"/>
          <p:cNvGrpSpPr/>
          <p:nvPr/>
        </p:nvGrpSpPr>
        <p:grpSpPr>
          <a:xfrm>
            <a:off x="4119156" y="892486"/>
            <a:ext cx="1672320" cy="526721"/>
            <a:chOff x="4739607" y="1918058"/>
            <a:chExt cx="1672320" cy="526721"/>
          </a:xfrm>
        </p:grpSpPr>
        <p:cxnSp>
          <p:nvCxnSpPr>
            <p:cNvPr id="23" name="Straight Arrow Connector 22"/>
            <p:cNvCxnSpPr/>
            <p:nvPr/>
          </p:nvCxnSpPr>
          <p:spPr>
            <a:xfrm>
              <a:off x="4739607" y="2444779"/>
              <a:ext cx="1672320"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4797603" y="1918058"/>
              <a:ext cx="640006" cy="461665"/>
            </a:xfrm>
            <a:prstGeom prst="rect">
              <a:avLst/>
            </a:prstGeom>
            <a:noFill/>
          </p:spPr>
          <p:txBody>
            <a:bodyPr wrap="square" rtlCol="0">
              <a:spAutoFit/>
            </a:bodyPr>
            <a:lstStyle/>
            <a:p>
              <a:r>
                <a:rPr lang="en-US" sz="2400" dirty="0" smtClean="0"/>
                <a:t>f  </a:t>
              </a:r>
              <a:endParaRPr lang="en-US" sz="2400" dirty="0"/>
            </a:p>
          </p:txBody>
        </p:sp>
      </p:grpSp>
      <p:pic>
        <p:nvPicPr>
          <p:cNvPr id="25" name="Picture 24" descr="newkey.jpe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85421" y="777614"/>
            <a:ext cx="1308522" cy="576537"/>
          </a:xfrm>
          <a:prstGeom prst="rect">
            <a:avLst/>
          </a:prstGeom>
        </p:spPr>
      </p:pic>
      <p:pic>
        <p:nvPicPr>
          <p:cNvPr id="27" name="Picture 26" descr="valid.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10798" y="910340"/>
            <a:ext cx="2754921" cy="2074168"/>
          </a:xfrm>
          <a:prstGeom prst="rect">
            <a:avLst/>
          </a:prstGeom>
        </p:spPr>
      </p:pic>
      <p:cxnSp>
        <p:nvCxnSpPr>
          <p:cNvPr id="29" name="Straight Arrow Connector 28"/>
          <p:cNvCxnSpPr/>
          <p:nvPr/>
        </p:nvCxnSpPr>
        <p:spPr>
          <a:xfrm flipH="1">
            <a:off x="3950693" y="2257337"/>
            <a:ext cx="1943809"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pic>
        <p:nvPicPr>
          <p:cNvPr id="30" name="Picture 29" descr="tick.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54186" y="1568952"/>
            <a:ext cx="471853" cy="629948"/>
          </a:xfrm>
          <a:prstGeom prst="rect">
            <a:avLst/>
          </a:prstGeom>
        </p:spPr>
      </p:pic>
      <p:pic>
        <p:nvPicPr>
          <p:cNvPr id="31" name="Picture 30" descr="newkey.jpe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770989" y="1568952"/>
            <a:ext cx="1308522" cy="576537"/>
          </a:xfrm>
          <a:prstGeom prst="rect">
            <a:avLst/>
          </a:prstGeom>
        </p:spPr>
      </p:pic>
      <p:sp>
        <p:nvSpPr>
          <p:cNvPr id="32" name="TextBox 31"/>
          <p:cNvSpPr txBox="1"/>
          <p:nvPr/>
        </p:nvSpPr>
        <p:spPr>
          <a:xfrm>
            <a:off x="3974079" y="1683824"/>
            <a:ext cx="343435" cy="461665"/>
          </a:xfrm>
          <a:prstGeom prst="rect">
            <a:avLst/>
          </a:prstGeom>
          <a:noFill/>
        </p:spPr>
        <p:txBody>
          <a:bodyPr wrap="square" rtlCol="0">
            <a:spAutoFit/>
          </a:bodyPr>
          <a:lstStyle/>
          <a:p>
            <a:r>
              <a:rPr lang="en-US" sz="2400" dirty="0" smtClean="0"/>
              <a:t>f</a:t>
            </a:r>
            <a:endParaRPr lang="en-US" sz="2400" dirty="0"/>
          </a:p>
        </p:txBody>
      </p:sp>
      <p:pic>
        <p:nvPicPr>
          <p:cNvPr id="33" name="Picture 32" descr="newkey.jpe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735460" y="2459037"/>
            <a:ext cx="1308522" cy="576537"/>
          </a:xfrm>
          <a:prstGeom prst="rect">
            <a:avLst/>
          </a:prstGeom>
        </p:spPr>
      </p:pic>
      <p:sp>
        <p:nvSpPr>
          <p:cNvPr id="34" name="TextBox 33"/>
          <p:cNvSpPr txBox="1"/>
          <p:nvPr/>
        </p:nvSpPr>
        <p:spPr>
          <a:xfrm>
            <a:off x="2938550" y="2573909"/>
            <a:ext cx="343435" cy="461665"/>
          </a:xfrm>
          <a:prstGeom prst="rect">
            <a:avLst/>
          </a:prstGeom>
          <a:noFill/>
        </p:spPr>
        <p:txBody>
          <a:bodyPr wrap="square" rtlCol="0">
            <a:spAutoFit/>
          </a:bodyPr>
          <a:lstStyle/>
          <a:p>
            <a:r>
              <a:rPr lang="en-US" sz="2400" dirty="0" smtClean="0"/>
              <a:t>f</a:t>
            </a:r>
            <a:endParaRPr lang="en-US" sz="2400" dirty="0"/>
          </a:p>
        </p:txBody>
      </p:sp>
      <p:pic>
        <p:nvPicPr>
          <p:cNvPr id="35" name="Picture 34" descr="decrypt.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037236" y="853125"/>
            <a:ext cx="1134342" cy="1141175"/>
          </a:xfrm>
          <a:prstGeom prst="rect">
            <a:avLst/>
          </a:prstGeom>
        </p:spPr>
      </p:pic>
      <p:sp>
        <p:nvSpPr>
          <p:cNvPr id="36" name="TextBox 35"/>
          <p:cNvSpPr txBox="1"/>
          <p:nvPr/>
        </p:nvSpPr>
        <p:spPr>
          <a:xfrm>
            <a:off x="7077281" y="2017493"/>
            <a:ext cx="1168709" cy="461665"/>
          </a:xfrm>
          <a:prstGeom prst="rect">
            <a:avLst/>
          </a:prstGeom>
          <a:noFill/>
        </p:spPr>
        <p:txBody>
          <a:bodyPr wrap="none" rtlCol="0">
            <a:spAutoFit/>
          </a:bodyPr>
          <a:lstStyle/>
          <a:p>
            <a:r>
              <a:rPr lang="en-US" sz="2400" dirty="0" smtClean="0"/>
              <a:t>Decrypt</a:t>
            </a:r>
            <a:endParaRPr lang="en-US" sz="2400" dirty="0"/>
          </a:p>
        </p:txBody>
      </p:sp>
      <p:sp>
        <p:nvSpPr>
          <p:cNvPr id="37" name="Oval 36"/>
          <p:cNvSpPr/>
          <p:nvPr/>
        </p:nvSpPr>
        <p:spPr>
          <a:xfrm>
            <a:off x="3770989" y="987761"/>
            <a:ext cx="629195" cy="556998"/>
          </a:xfrm>
          <a:prstGeom prst="ellipse">
            <a:avLst/>
          </a:prstGeom>
          <a:solidFill>
            <a:srgbClr val="FF0000"/>
          </a:solidFill>
          <a:ln w="2857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0" dirty="0" smtClean="0"/>
              <a:t>x</a:t>
            </a:r>
            <a:endParaRPr lang="en-US" sz="1400" b="1" dirty="0">
              <a:solidFill>
                <a:schemeClr val="bg1">
                  <a:lumMod val="85000"/>
                </a:schemeClr>
              </a:solidFill>
            </a:endParaRPr>
          </a:p>
        </p:txBody>
      </p:sp>
      <p:pic>
        <p:nvPicPr>
          <p:cNvPr id="38" name="Picture 37" descr="newkey.jpe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74364" y="987761"/>
            <a:ext cx="1308522" cy="576537"/>
          </a:xfrm>
          <a:prstGeom prst="rect">
            <a:avLst/>
          </a:prstGeom>
        </p:spPr>
      </p:pic>
      <p:sp>
        <p:nvSpPr>
          <p:cNvPr id="39" name="TextBox 38"/>
          <p:cNvSpPr txBox="1"/>
          <p:nvPr/>
        </p:nvSpPr>
        <p:spPr>
          <a:xfrm>
            <a:off x="4877454" y="1102633"/>
            <a:ext cx="343435" cy="461665"/>
          </a:xfrm>
          <a:prstGeom prst="rect">
            <a:avLst/>
          </a:prstGeom>
          <a:noFill/>
        </p:spPr>
        <p:txBody>
          <a:bodyPr wrap="square" rtlCol="0">
            <a:spAutoFit/>
          </a:bodyPr>
          <a:lstStyle/>
          <a:p>
            <a:r>
              <a:rPr lang="en-US" sz="2400" dirty="0" smtClean="0"/>
              <a:t>f</a:t>
            </a:r>
            <a:endParaRPr lang="en-US" sz="2400" dirty="0"/>
          </a:p>
        </p:txBody>
      </p:sp>
      <p:cxnSp>
        <p:nvCxnSpPr>
          <p:cNvPr id="40" name="Straight Arrow Connector 39"/>
          <p:cNvCxnSpPr/>
          <p:nvPr/>
        </p:nvCxnSpPr>
        <p:spPr>
          <a:xfrm>
            <a:off x="3906959" y="1802475"/>
            <a:ext cx="1980056"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p:nvPr/>
        </p:nvCxnSpPr>
        <p:spPr>
          <a:xfrm flipH="1">
            <a:off x="3901493" y="2479158"/>
            <a:ext cx="1985522"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44" name="TextBox 43"/>
          <p:cNvSpPr txBox="1"/>
          <p:nvPr/>
        </p:nvSpPr>
        <p:spPr>
          <a:xfrm>
            <a:off x="4460258" y="1994300"/>
            <a:ext cx="598541" cy="461665"/>
          </a:xfrm>
          <a:prstGeom prst="rect">
            <a:avLst/>
          </a:prstGeom>
          <a:noFill/>
        </p:spPr>
        <p:txBody>
          <a:bodyPr wrap="none" rtlCol="0">
            <a:spAutoFit/>
          </a:bodyPr>
          <a:lstStyle/>
          <a:p>
            <a:r>
              <a:rPr lang="en-US" sz="2400" dirty="0"/>
              <a:t>f</a:t>
            </a:r>
            <a:r>
              <a:rPr lang="en-US" sz="2400" dirty="0" smtClean="0"/>
              <a:t>(x)</a:t>
            </a:r>
            <a:endParaRPr lang="en-US" sz="2400" dirty="0"/>
          </a:p>
        </p:txBody>
      </p:sp>
      <p:pic>
        <p:nvPicPr>
          <p:cNvPr id="45" name="Picture 44" descr="yay.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672927" y="3714836"/>
            <a:ext cx="2294152" cy="1837150"/>
          </a:xfrm>
          <a:prstGeom prst="rect">
            <a:avLst/>
          </a:prstGeom>
        </p:spPr>
      </p:pic>
      <p:pic>
        <p:nvPicPr>
          <p:cNvPr id="46" name="Picture 45" descr="SuccessKid.jp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531470" y="1736405"/>
            <a:ext cx="2512512" cy="1675008"/>
          </a:xfrm>
          <a:prstGeom prst="rect">
            <a:avLst/>
          </a:prstGeom>
        </p:spPr>
      </p:pic>
      <p:sp>
        <p:nvSpPr>
          <p:cNvPr id="47" name="Title 1"/>
          <p:cNvSpPr>
            <a:spLocks noGrp="1"/>
          </p:cNvSpPr>
          <p:nvPr>
            <p:ph type="title"/>
          </p:nvPr>
        </p:nvSpPr>
        <p:spPr>
          <a:xfrm>
            <a:off x="202714" y="-232660"/>
            <a:ext cx="8229600" cy="1143000"/>
          </a:xfrm>
        </p:spPr>
        <p:txBody>
          <a:bodyPr/>
          <a:lstStyle/>
          <a:p>
            <a:r>
              <a:rPr lang="en-US" dirty="0" smtClean="0"/>
              <a:t>Verifiability</a:t>
            </a:r>
            <a:endParaRPr lang="en-US" dirty="0"/>
          </a:p>
        </p:txBody>
      </p:sp>
    </p:spTree>
    <p:extLst>
      <p:ext uri="{BB962C8B-B14F-4D97-AF65-F5344CB8AC3E}">
        <p14:creationId xmlns:p14="http://schemas.microsoft.com/office/powerpoint/2010/main" val="10104500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2" nodeType="clickEffect">
                                  <p:stCondLst>
                                    <p:cond delay="0"/>
                                  </p:stCondLst>
                                  <p:childTnLst>
                                    <p:set>
                                      <p:cBhvr>
                                        <p:cTn id="28" dur="1" fill="hold">
                                          <p:stCondLst>
                                            <p:cond delay="0"/>
                                          </p:stCondLst>
                                        </p:cTn>
                                        <p:tgtEl>
                                          <p:spTgt spid="14"/>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15"/>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11"/>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18"/>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20"/>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16"/>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10"/>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2"/>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1"/>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0"/>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nodeType="clickEffect">
                                  <p:stCondLst>
                                    <p:cond delay="0"/>
                                  </p:stCondLst>
                                  <p:childTnLst>
                                    <p:set>
                                      <p:cBhvr>
                                        <p:cTn id="62" dur="1" fill="hold">
                                          <p:stCondLst>
                                            <p:cond delay="0"/>
                                          </p:stCondLst>
                                        </p:cTn>
                                        <p:tgtEl>
                                          <p:spTgt spid="25"/>
                                        </p:tgtEl>
                                        <p:attrNameLst>
                                          <p:attrName>style.visibility</p:attrName>
                                        </p:attrNameLst>
                                      </p:cBhvr>
                                      <p:to>
                                        <p:strVal val="hidden"/>
                                      </p:to>
                                    </p:set>
                                  </p:childTnLst>
                                </p:cTn>
                              </p:par>
                              <p:par>
                                <p:cTn id="63" presetID="1" presetClass="exit" presetSubtype="0" fill="hold" nodeType="withEffect">
                                  <p:stCondLst>
                                    <p:cond delay="0"/>
                                  </p:stCondLst>
                                  <p:childTnLst>
                                    <p:set>
                                      <p:cBhvr>
                                        <p:cTn id="64" dur="1" fill="hold">
                                          <p:stCondLst>
                                            <p:cond delay="0"/>
                                          </p:stCondLst>
                                        </p:cTn>
                                        <p:tgtEl>
                                          <p:spTgt spid="22"/>
                                        </p:tgtEl>
                                        <p:attrNameLst>
                                          <p:attrName>style.visibility</p:attrName>
                                        </p:attrNameLst>
                                      </p:cBhvr>
                                      <p:to>
                                        <p:strVal val="hidden"/>
                                      </p:to>
                                    </p:set>
                                  </p:childTnLst>
                                </p:cTn>
                              </p:par>
                              <p:par>
                                <p:cTn id="65" presetID="1" presetClass="exit" presetSubtype="0" fill="hold" nodeType="withEffect">
                                  <p:stCondLst>
                                    <p:cond delay="0"/>
                                  </p:stCondLst>
                                  <p:childTnLst>
                                    <p:set>
                                      <p:cBhvr>
                                        <p:cTn id="66" dur="1" fill="hold">
                                          <p:stCondLst>
                                            <p:cond delay="0"/>
                                          </p:stCondLst>
                                        </p:cTn>
                                        <p:tgtEl>
                                          <p:spTgt spid="27"/>
                                        </p:tgtEl>
                                        <p:attrNameLst>
                                          <p:attrName>style.visibility</p:attrName>
                                        </p:attrNameLst>
                                      </p:cBhvr>
                                      <p:to>
                                        <p:strVal val="hidden"/>
                                      </p:to>
                                    </p:set>
                                  </p:childTnLst>
                                </p:cTn>
                              </p:par>
                              <p:par>
                                <p:cTn id="67" presetID="1" presetClass="exit" presetSubtype="0" fill="hold" nodeType="withEffect">
                                  <p:stCondLst>
                                    <p:cond delay="0"/>
                                  </p:stCondLst>
                                  <p:childTnLst>
                                    <p:set>
                                      <p:cBhvr>
                                        <p:cTn id="68" dur="1" fill="hold">
                                          <p:stCondLst>
                                            <p:cond delay="0"/>
                                          </p:stCondLst>
                                        </p:cTn>
                                        <p:tgtEl>
                                          <p:spTgt spid="30"/>
                                        </p:tgtEl>
                                        <p:attrNameLst>
                                          <p:attrName>style.visibility</p:attrName>
                                        </p:attrNameLst>
                                      </p:cBhvr>
                                      <p:to>
                                        <p:strVal val="hidden"/>
                                      </p:to>
                                    </p:set>
                                  </p:childTnLst>
                                </p:cTn>
                              </p:par>
                              <p:par>
                                <p:cTn id="69" presetID="1" presetClass="exit" presetSubtype="0" fill="hold" grpId="1" nodeType="withEffect">
                                  <p:stCondLst>
                                    <p:cond delay="0"/>
                                  </p:stCondLst>
                                  <p:childTnLst>
                                    <p:set>
                                      <p:cBhvr>
                                        <p:cTn id="70" dur="1" fill="hold">
                                          <p:stCondLst>
                                            <p:cond delay="0"/>
                                          </p:stCondLst>
                                        </p:cTn>
                                        <p:tgtEl>
                                          <p:spTgt spid="32"/>
                                        </p:tgtEl>
                                        <p:attrNameLst>
                                          <p:attrName>style.visibility</p:attrName>
                                        </p:attrNameLst>
                                      </p:cBhvr>
                                      <p:to>
                                        <p:strVal val="hidden"/>
                                      </p:to>
                                    </p:set>
                                  </p:childTnLst>
                                </p:cTn>
                              </p:par>
                              <p:par>
                                <p:cTn id="71" presetID="1" presetClass="exit" presetSubtype="0" fill="hold" nodeType="withEffect">
                                  <p:stCondLst>
                                    <p:cond delay="0"/>
                                  </p:stCondLst>
                                  <p:childTnLst>
                                    <p:set>
                                      <p:cBhvr>
                                        <p:cTn id="72" dur="1" fill="hold">
                                          <p:stCondLst>
                                            <p:cond delay="0"/>
                                          </p:stCondLst>
                                        </p:cTn>
                                        <p:tgtEl>
                                          <p:spTgt spid="31"/>
                                        </p:tgtEl>
                                        <p:attrNameLst>
                                          <p:attrName>style.visibility</p:attrName>
                                        </p:attrNameLst>
                                      </p:cBhvr>
                                      <p:to>
                                        <p:strVal val="hidden"/>
                                      </p:to>
                                    </p:set>
                                  </p:childTnLst>
                                </p:cTn>
                              </p:par>
                              <p:par>
                                <p:cTn id="73" presetID="1" presetClass="exit" presetSubtype="0" fill="hold" nodeType="withEffect">
                                  <p:stCondLst>
                                    <p:cond delay="0"/>
                                  </p:stCondLst>
                                  <p:childTnLst>
                                    <p:set>
                                      <p:cBhvr>
                                        <p:cTn id="74" dur="1" fill="hold">
                                          <p:stCondLst>
                                            <p:cond delay="0"/>
                                          </p:stCondLst>
                                        </p:cTn>
                                        <p:tgtEl>
                                          <p:spTgt spid="29"/>
                                        </p:tgtEl>
                                        <p:attrNameLst>
                                          <p:attrName>style.visibility</p:attrName>
                                        </p:attrNameLst>
                                      </p:cBhvr>
                                      <p:to>
                                        <p:strVal val="hidden"/>
                                      </p:to>
                                    </p:set>
                                  </p:childTnLst>
                                </p:cTn>
                              </p:par>
                              <p:par>
                                <p:cTn id="75" presetID="1" presetClass="entr" presetSubtype="0" fill="hold" grpId="0" nodeType="withEffect">
                                  <p:stCondLst>
                                    <p:cond delay="0"/>
                                  </p:stCondLst>
                                  <p:childTnLst>
                                    <p:set>
                                      <p:cBhvr>
                                        <p:cTn id="76" dur="1" fill="hold">
                                          <p:stCondLst>
                                            <p:cond delay="0"/>
                                          </p:stCondLst>
                                        </p:cTn>
                                        <p:tgtEl>
                                          <p:spTgt spid="34"/>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33"/>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grpId="1" nodeType="clickEffect">
                                  <p:stCondLst>
                                    <p:cond delay="0"/>
                                  </p:stCondLst>
                                  <p:childTnLst>
                                    <p:set>
                                      <p:cBhvr>
                                        <p:cTn id="82" dur="1" fill="hold">
                                          <p:stCondLst>
                                            <p:cond delay="0"/>
                                          </p:stCondLst>
                                        </p:cTn>
                                        <p:tgtEl>
                                          <p:spTgt spid="21"/>
                                        </p:tgtEl>
                                        <p:attrNameLst>
                                          <p:attrName>style.visibility</p:attrName>
                                        </p:attrNameLst>
                                      </p:cBhvr>
                                      <p:to>
                                        <p:strVal val="hidden"/>
                                      </p:to>
                                    </p:set>
                                  </p:childTnLst>
                                </p:cTn>
                              </p:par>
                              <p:par>
                                <p:cTn id="83" presetID="1" presetClass="exit" presetSubtype="0" fill="hold" grpId="1" nodeType="withEffect">
                                  <p:stCondLst>
                                    <p:cond delay="0"/>
                                  </p:stCondLst>
                                  <p:childTnLst>
                                    <p:set>
                                      <p:cBhvr>
                                        <p:cTn id="84" dur="1" fill="hold">
                                          <p:stCondLst>
                                            <p:cond delay="0"/>
                                          </p:stCondLst>
                                        </p:cTn>
                                        <p:tgtEl>
                                          <p:spTgt spid="34"/>
                                        </p:tgtEl>
                                        <p:attrNameLst>
                                          <p:attrName>style.visibility</p:attrName>
                                        </p:attrNameLst>
                                      </p:cBhvr>
                                      <p:to>
                                        <p:strVal val="hidden"/>
                                      </p:to>
                                    </p:set>
                                  </p:childTnLst>
                                </p:cTn>
                              </p:par>
                              <p:par>
                                <p:cTn id="85" presetID="1" presetClass="exit" presetSubtype="0" fill="hold" nodeType="withEffect">
                                  <p:stCondLst>
                                    <p:cond delay="0"/>
                                  </p:stCondLst>
                                  <p:childTnLst>
                                    <p:set>
                                      <p:cBhvr>
                                        <p:cTn id="86" dur="1" fill="hold">
                                          <p:stCondLst>
                                            <p:cond delay="0"/>
                                          </p:stCondLst>
                                        </p:cTn>
                                        <p:tgtEl>
                                          <p:spTgt spid="33"/>
                                        </p:tgtEl>
                                        <p:attrNameLst>
                                          <p:attrName>style.visibility</p:attrName>
                                        </p:attrNameLst>
                                      </p:cBhvr>
                                      <p:to>
                                        <p:strVal val="hidden"/>
                                      </p:to>
                                    </p:set>
                                  </p:childTnLst>
                                </p:cTn>
                              </p:par>
                              <p:par>
                                <p:cTn id="87" presetID="1" presetClass="entr" presetSubtype="0" fill="hold" grpId="0" nodeType="withEffect">
                                  <p:stCondLst>
                                    <p:cond delay="0"/>
                                  </p:stCondLst>
                                  <p:childTnLst>
                                    <p:set>
                                      <p:cBhvr>
                                        <p:cTn id="88" dur="1" fill="hold">
                                          <p:stCondLst>
                                            <p:cond delay="0"/>
                                          </p:stCondLst>
                                        </p:cTn>
                                        <p:tgtEl>
                                          <p:spTgt spid="37"/>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39"/>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38"/>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40"/>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35"/>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36"/>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44"/>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42"/>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xit" presetSubtype="0" fill="hold" nodeType="clickEffect">
                                  <p:stCondLst>
                                    <p:cond delay="0"/>
                                  </p:stCondLst>
                                  <p:childTnLst>
                                    <p:set>
                                      <p:cBhvr>
                                        <p:cTn id="108" dur="1" fill="hold">
                                          <p:stCondLst>
                                            <p:cond delay="0"/>
                                          </p:stCondLst>
                                        </p:cTn>
                                        <p:tgtEl>
                                          <p:spTgt spid="8"/>
                                        </p:tgtEl>
                                        <p:attrNameLst>
                                          <p:attrName>style.visibility</p:attrName>
                                        </p:attrNameLst>
                                      </p:cBhvr>
                                      <p:to>
                                        <p:strVal val="hidden"/>
                                      </p:to>
                                    </p:set>
                                  </p:childTnLst>
                                </p:cTn>
                              </p:par>
                              <p:par>
                                <p:cTn id="109" presetID="1" presetClass="entr" presetSubtype="0" fill="hold" nodeType="withEffect">
                                  <p:stCondLst>
                                    <p:cond delay="0"/>
                                  </p:stCondLst>
                                  <p:childTnLst>
                                    <p:set>
                                      <p:cBhvr>
                                        <p:cTn id="110" dur="1" fill="hold">
                                          <p:stCondLst>
                                            <p:cond delay="0"/>
                                          </p:stCondLst>
                                        </p:cTn>
                                        <p:tgtEl>
                                          <p:spTgt spid="46"/>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45"/>
                                        </p:tgtEl>
                                        <p:attrNameLst>
                                          <p:attrName>style.visibility</p:attrName>
                                        </p:attrNameLst>
                                      </p:cBhvr>
                                      <p:to>
                                        <p:strVal val="visible"/>
                                      </p:to>
                                    </p:set>
                                  </p:childTnLst>
                                </p:cTn>
                              </p:par>
                              <p:par>
                                <p:cTn id="113" presetID="1" presetClass="exit" presetSubtype="0" fill="hold" nodeType="withEffect">
                                  <p:stCondLst>
                                    <p:cond delay="0"/>
                                  </p:stCondLst>
                                  <p:childTnLst>
                                    <p:set>
                                      <p:cBhvr>
                                        <p:cTn id="1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1" animBg="1"/>
      <p:bldP spid="14" grpId="2" animBg="1"/>
      <p:bldP spid="15" grpId="0"/>
      <p:bldP spid="15" grpId="1"/>
      <p:bldP spid="18" grpId="0" animBg="1"/>
      <p:bldP spid="18" grpId="1" animBg="1"/>
      <p:bldP spid="21" grpId="0" animBg="1"/>
      <p:bldP spid="21" grpId="1" animBg="1"/>
      <p:bldP spid="32" grpId="0"/>
      <p:bldP spid="32" grpId="1"/>
      <p:bldP spid="34" grpId="0"/>
      <p:bldP spid="34" grpId="1"/>
      <p:bldP spid="36" grpId="0"/>
      <p:bldP spid="37" grpId="0" animBg="1"/>
      <p:bldP spid="39" grpId="0"/>
      <p:bldP spid="4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Verifiability</a:t>
            </a:r>
            <a:endParaRPr lang="en-US" dirty="0"/>
          </a:p>
        </p:txBody>
      </p:sp>
      <p:sp>
        <p:nvSpPr>
          <p:cNvPr id="3" name="Content Placeholder 2"/>
          <p:cNvSpPr>
            <a:spLocks noGrp="1"/>
          </p:cNvSpPr>
          <p:nvPr>
            <p:ph idx="1"/>
          </p:nvPr>
        </p:nvSpPr>
        <p:spPr/>
        <p:txBody>
          <a:bodyPr/>
          <a:lstStyle/>
          <a:p>
            <a:pPr marL="0" indent="0">
              <a:buNone/>
            </a:pPr>
            <a:r>
              <a:rPr lang="en-US" dirty="0" smtClean="0"/>
              <a:t>For all master public keys, </a:t>
            </a:r>
          </a:p>
          <a:p>
            <a:pPr marL="0" indent="0">
              <a:buNone/>
            </a:pPr>
            <a:r>
              <a:rPr lang="en-US" dirty="0" smtClean="0"/>
              <a:t>For every “valid” </a:t>
            </a:r>
            <a:r>
              <a:rPr lang="en-US" dirty="0" err="1" smtClean="0"/>
              <a:t>ciphertext</a:t>
            </a:r>
            <a:r>
              <a:rPr lang="en-US" dirty="0" smtClean="0"/>
              <a:t> CT, there exists a message x such that :</a:t>
            </a:r>
          </a:p>
          <a:p>
            <a:pPr marL="0" indent="0">
              <a:buNone/>
            </a:pPr>
            <a:r>
              <a:rPr lang="en-US" dirty="0" smtClean="0"/>
              <a:t>For all functions f and “valid” function secret keys </a:t>
            </a:r>
            <a:r>
              <a:rPr lang="en-US" dirty="0" err="1" smtClean="0"/>
              <a:t>SK</a:t>
            </a:r>
            <a:r>
              <a:rPr lang="en-US" baseline="-25000" dirty="0" err="1" smtClean="0"/>
              <a:t>f</a:t>
            </a:r>
            <a:r>
              <a:rPr lang="en-US" baseline="-25000" dirty="0" smtClean="0"/>
              <a:t>,</a:t>
            </a:r>
            <a:r>
              <a:rPr lang="en-US" dirty="0" smtClean="0"/>
              <a:t>  </a:t>
            </a:r>
          </a:p>
          <a:p>
            <a:pPr marL="0" indent="0">
              <a:buNone/>
            </a:pPr>
            <a:r>
              <a:rPr lang="en-US" dirty="0" smtClean="0"/>
              <a:t>Decrypt(CT, f, </a:t>
            </a:r>
            <a:r>
              <a:rPr lang="en-US" dirty="0" err="1" smtClean="0"/>
              <a:t>SK</a:t>
            </a:r>
            <a:r>
              <a:rPr lang="en-US" baseline="-25000" dirty="0" err="1" smtClean="0"/>
              <a:t>f</a:t>
            </a:r>
            <a:r>
              <a:rPr lang="en-US" baseline="-25000" dirty="0" smtClean="0"/>
              <a:t> </a:t>
            </a:r>
            <a:r>
              <a:rPr lang="en-US" dirty="0" smtClean="0"/>
              <a:t>) = f(x).</a:t>
            </a:r>
          </a:p>
          <a:p>
            <a:pPr marL="0" indent="0">
              <a:buNone/>
            </a:pPr>
            <a:endParaRPr lang="en-US" dirty="0" smtClean="0"/>
          </a:p>
        </p:txBody>
      </p:sp>
    </p:spTree>
    <p:extLst>
      <p:ext uri="{BB962C8B-B14F-4D97-AF65-F5344CB8AC3E}">
        <p14:creationId xmlns:p14="http://schemas.microsoft.com/office/powerpoint/2010/main" val="26229418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Results	</a:t>
            </a:r>
            <a:endParaRPr lang="en-US" dirty="0"/>
          </a:p>
        </p:txBody>
      </p:sp>
      <p:sp>
        <p:nvSpPr>
          <p:cNvPr id="4" name="TextBox 3"/>
          <p:cNvSpPr txBox="1"/>
          <p:nvPr/>
        </p:nvSpPr>
        <p:spPr>
          <a:xfrm>
            <a:off x="1036698" y="2176939"/>
            <a:ext cx="7477184" cy="1200328"/>
          </a:xfrm>
          <a:prstGeom prst="rect">
            <a:avLst/>
          </a:prstGeom>
          <a:solidFill>
            <a:schemeClr val="tx2">
              <a:lumMod val="40000"/>
              <a:lumOff val="60000"/>
              <a:alpha val="71000"/>
            </a:schemeClr>
          </a:solidFill>
          <a:ln>
            <a:solidFill>
              <a:schemeClr val="tx2">
                <a:lumMod val="75000"/>
              </a:schemeClr>
            </a:solidFill>
          </a:ln>
        </p:spPr>
        <p:txBody>
          <a:bodyPr wrap="square" rtlCol="0">
            <a:spAutoFit/>
          </a:bodyPr>
          <a:lstStyle/>
          <a:p>
            <a:r>
              <a:rPr lang="en-US" sz="2400" dirty="0" smtClean="0"/>
              <a:t>Generic Compiler from any public key IND-secure Functional Encryption scheme to a public key IND-secure Verifiable Functional Encryption scheme.</a:t>
            </a:r>
            <a:endParaRPr lang="en-US" sz="2400" dirty="0"/>
          </a:p>
        </p:txBody>
      </p:sp>
      <p:sp>
        <p:nvSpPr>
          <p:cNvPr id="5" name="TextBox 4"/>
          <p:cNvSpPr txBox="1"/>
          <p:nvPr/>
        </p:nvSpPr>
        <p:spPr>
          <a:xfrm>
            <a:off x="1036698" y="3798410"/>
            <a:ext cx="7477184" cy="461665"/>
          </a:xfrm>
          <a:prstGeom prst="rect">
            <a:avLst/>
          </a:prstGeom>
          <a:noFill/>
          <a:ln>
            <a:solidFill>
              <a:schemeClr val="tx2">
                <a:lumMod val="75000"/>
              </a:schemeClr>
            </a:solidFill>
          </a:ln>
        </p:spPr>
        <p:txBody>
          <a:bodyPr wrap="square" rtlCol="0">
            <a:spAutoFit/>
          </a:bodyPr>
          <a:lstStyle/>
          <a:p>
            <a:r>
              <a:rPr lang="en-US" sz="2400" dirty="0" smtClean="0"/>
              <a:t>Generic Compilers for secret key FE and Multi-input FE.</a:t>
            </a:r>
            <a:endParaRPr lang="en-US" sz="2400" dirty="0"/>
          </a:p>
        </p:txBody>
      </p:sp>
      <p:sp>
        <p:nvSpPr>
          <p:cNvPr id="6" name="TextBox 5"/>
          <p:cNvSpPr txBox="1"/>
          <p:nvPr/>
        </p:nvSpPr>
        <p:spPr>
          <a:xfrm>
            <a:off x="1036698" y="4674046"/>
            <a:ext cx="7477184" cy="461665"/>
          </a:xfrm>
          <a:prstGeom prst="rect">
            <a:avLst/>
          </a:prstGeom>
          <a:noFill/>
          <a:ln>
            <a:solidFill>
              <a:schemeClr val="tx2">
                <a:lumMod val="75000"/>
              </a:schemeClr>
            </a:solidFill>
          </a:ln>
        </p:spPr>
        <p:txBody>
          <a:bodyPr wrap="square" rtlCol="0">
            <a:spAutoFit/>
          </a:bodyPr>
          <a:lstStyle/>
          <a:p>
            <a:r>
              <a:rPr lang="en-US" sz="2400" dirty="0" smtClean="0"/>
              <a:t>Generic Compiler for Verifiable Obfuscation.</a:t>
            </a:r>
            <a:endParaRPr lang="en-US" sz="2400" dirty="0"/>
          </a:p>
        </p:txBody>
      </p:sp>
      <p:sp>
        <p:nvSpPr>
          <p:cNvPr id="7" name="TextBox 6"/>
          <p:cNvSpPr txBox="1"/>
          <p:nvPr/>
        </p:nvSpPr>
        <p:spPr>
          <a:xfrm>
            <a:off x="1036698" y="5607703"/>
            <a:ext cx="7477184" cy="461665"/>
          </a:xfrm>
          <a:prstGeom prst="rect">
            <a:avLst/>
          </a:prstGeom>
          <a:noFill/>
          <a:ln>
            <a:solidFill>
              <a:schemeClr val="tx2">
                <a:lumMod val="75000"/>
              </a:schemeClr>
            </a:solidFill>
          </a:ln>
        </p:spPr>
        <p:txBody>
          <a:bodyPr wrap="square" rtlCol="0">
            <a:spAutoFit/>
          </a:bodyPr>
          <a:lstStyle/>
          <a:p>
            <a:r>
              <a:rPr lang="en-US" sz="2400" dirty="0" smtClean="0"/>
              <a:t>Application of Verifiable FE to Functional Commitments.</a:t>
            </a:r>
            <a:endParaRPr lang="en-US" sz="2400" dirty="0"/>
          </a:p>
        </p:txBody>
      </p:sp>
      <p:sp>
        <p:nvSpPr>
          <p:cNvPr id="8" name="TextBox 7"/>
          <p:cNvSpPr txBox="1"/>
          <p:nvPr/>
        </p:nvSpPr>
        <p:spPr>
          <a:xfrm>
            <a:off x="1036698" y="1501748"/>
            <a:ext cx="7477184" cy="461665"/>
          </a:xfrm>
          <a:prstGeom prst="rect">
            <a:avLst/>
          </a:prstGeom>
          <a:noFill/>
          <a:ln>
            <a:solidFill>
              <a:schemeClr val="tx2">
                <a:lumMod val="75000"/>
              </a:schemeClr>
            </a:solidFill>
          </a:ln>
        </p:spPr>
        <p:txBody>
          <a:bodyPr wrap="square" rtlCol="0">
            <a:spAutoFit/>
          </a:bodyPr>
          <a:lstStyle/>
          <a:p>
            <a:r>
              <a:rPr lang="en-US" sz="2400" dirty="0" smtClean="0"/>
              <a:t>Simulation secure Verifiable FE is impossible.</a:t>
            </a:r>
            <a:endParaRPr lang="en-US" sz="2400" dirty="0"/>
          </a:p>
        </p:txBody>
      </p:sp>
    </p:spTree>
    <p:extLst>
      <p:ext uri="{BB962C8B-B14F-4D97-AF65-F5344CB8AC3E}">
        <p14:creationId xmlns:p14="http://schemas.microsoft.com/office/powerpoint/2010/main" val="40792633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0" name="Content Placeholder 9" descr="latex-image-1.pdf"/>
          <p:cNvPicPr>
            <a:picLocks noGrp="1" noChangeAspect="1"/>
          </p:cNvPicPr>
          <p:nvPr>
            <p:ph idx="1"/>
          </p:nvPr>
        </p:nvPicPr>
        <p:blipFill>
          <a:blip r:embed="rId2">
            <a:extLst>
              <a:ext uri="{28A0092B-C50C-407E-A947-70E740481C1C}">
                <a14:useLocalDpi xmlns:a14="http://schemas.microsoft.com/office/drawing/2010/main" val="0"/>
              </a:ext>
            </a:extLst>
          </a:blip>
          <a:srcRect t="-20307" b="-20307"/>
          <a:stretch>
            <a:fillRect/>
          </a:stretch>
        </p:blipFill>
        <p:spPr>
          <a:xfrm>
            <a:off x="116629" y="936359"/>
            <a:ext cx="8928561" cy="5921641"/>
          </a:xfrm>
        </p:spPr>
      </p:pic>
      <p:sp>
        <p:nvSpPr>
          <p:cNvPr id="11" name="TextBox 10"/>
          <p:cNvSpPr txBox="1"/>
          <p:nvPr/>
        </p:nvSpPr>
        <p:spPr>
          <a:xfrm>
            <a:off x="9472828" y="2941457"/>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12123909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994" y="-59558"/>
            <a:ext cx="8229600" cy="1143000"/>
          </a:xfrm>
        </p:spPr>
        <p:txBody>
          <a:bodyPr>
            <a:normAutofit/>
          </a:bodyPr>
          <a:lstStyle/>
          <a:p>
            <a:r>
              <a:rPr lang="en-US" sz="4000" dirty="0" smtClean="0"/>
              <a:t>Trivial Attempt</a:t>
            </a:r>
            <a:endParaRPr lang="en-US" sz="2200" dirty="0"/>
          </a:p>
        </p:txBody>
      </p:sp>
      <p:sp>
        <p:nvSpPr>
          <p:cNvPr id="4" name="TextBox 3"/>
          <p:cNvSpPr txBox="1"/>
          <p:nvPr/>
        </p:nvSpPr>
        <p:spPr>
          <a:xfrm>
            <a:off x="-18535" y="854594"/>
            <a:ext cx="9162535" cy="1464881"/>
          </a:xfrm>
          <a:prstGeom prst="rect">
            <a:avLst/>
          </a:prstGeom>
          <a:solidFill>
            <a:schemeClr val="accent1">
              <a:lumMod val="20000"/>
              <a:lumOff val="80000"/>
            </a:schemeClr>
          </a:solidFill>
        </p:spPr>
        <p:txBody>
          <a:bodyPr wrap="square" rtlCol="0">
            <a:spAutoFit/>
          </a:bodyPr>
          <a:lstStyle/>
          <a:p>
            <a:pPr marL="285750" indent="-285750">
              <a:buFont typeface="Arial"/>
              <a:buChar char="•"/>
            </a:pPr>
            <a:endParaRPr lang="en-US" dirty="0"/>
          </a:p>
        </p:txBody>
      </p:sp>
      <p:pic>
        <p:nvPicPr>
          <p:cNvPr id="5" name="Picture 4" descr="setup.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9929" y="902030"/>
            <a:ext cx="871728" cy="871728"/>
          </a:xfrm>
          <a:prstGeom prst="rect">
            <a:avLst/>
          </a:prstGeom>
        </p:spPr>
      </p:pic>
      <p:sp>
        <p:nvSpPr>
          <p:cNvPr id="6" name="TextBox 5"/>
          <p:cNvSpPr txBox="1"/>
          <p:nvPr/>
        </p:nvSpPr>
        <p:spPr>
          <a:xfrm>
            <a:off x="595583" y="1746026"/>
            <a:ext cx="1594533" cy="461665"/>
          </a:xfrm>
          <a:prstGeom prst="rect">
            <a:avLst/>
          </a:prstGeom>
          <a:noFill/>
        </p:spPr>
        <p:txBody>
          <a:bodyPr wrap="square" rtlCol="0">
            <a:spAutoFit/>
          </a:bodyPr>
          <a:lstStyle/>
          <a:p>
            <a:r>
              <a:rPr lang="en-US" sz="2400" dirty="0" err="1" smtClean="0"/>
              <a:t>VFE.Setup</a:t>
            </a:r>
            <a:endParaRPr lang="en-US" sz="2400" dirty="0"/>
          </a:p>
        </p:txBody>
      </p:sp>
      <p:sp>
        <p:nvSpPr>
          <p:cNvPr id="14" name="TextBox 13"/>
          <p:cNvSpPr txBox="1"/>
          <p:nvPr/>
        </p:nvSpPr>
        <p:spPr>
          <a:xfrm>
            <a:off x="2078138" y="1008837"/>
            <a:ext cx="6205554" cy="461665"/>
          </a:xfrm>
          <a:prstGeom prst="rect">
            <a:avLst/>
          </a:prstGeom>
          <a:noFill/>
        </p:spPr>
        <p:txBody>
          <a:bodyPr wrap="square" rtlCol="0">
            <a:spAutoFit/>
          </a:bodyPr>
          <a:lstStyle/>
          <a:p>
            <a:r>
              <a:rPr lang="en-US" sz="2400" dirty="0" smtClean="0"/>
              <a:t>(</a:t>
            </a:r>
            <a:r>
              <a:rPr lang="en-US" sz="2400" dirty="0" smtClean="0">
                <a:solidFill>
                  <a:srgbClr val="FF0000"/>
                </a:solidFill>
              </a:rPr>
              <a:t>MSK, MPK</a:t>
            </a:r>
            <a:r>
              <a:rPr lang="en-US" sz="2400" dirty="0" smtClean="0"/>
              <a:t>)         </a:t>
            </a:r>
            <a:r>
              <a:rPr lang="en-US" sz="2400" dirty="0" err="1" smtClean="0"/>
              <a:t>FE.Setup</a:t>
            </a:r>
            <a:endParaRPr lang="en-US" sz="2400" dirty="0"/>
          </a:p>
        </p:txBody>
      </p:sp>
      <p:sp>
        <p:nvSpPr>
          <p:cNvPr id="23" name="TextBox 22"/>
          <p:cNvSpPr txBox="1"/>
          <p:nvPr/>
        </p:nvSpPr>
        <p:spPr>
          <a:xfrm>
            <a:off x="-18535" y="2328671"/>
            <a:ext cx="9161744" cy="2258448"/>
          </a:xfrm>
          <a:prstGeom prst="rect">
            <a:avLst/>
          </a:prstGeom>
          <a:solidFill>
            <a:schemeClr val="accent3">
              <a:lumMod val="40000"/>
              <a:lumOff val="60000"/>
            </a:schemeClr>
          </a:solidFill>
        </p:spPr>
        <p:txBody>
          <a:bodyPr wrap="square" rtlCol="0">
            <a:spAutoFit/>
          </a:bodyPr>
          <a:lstStyle/>
          <a:p>
            <a:endParaRPr lang="en-US" dirty="0"/>
          </a:p>
        </p:txBody>
      </p:sp>
      <p:cxnSp>
        <p:nvCxnSpPr>
          <p:cNvPr id="24" name="Straight Arrow Connector 23"/>
          <p:cNvCxnSpPr/>
          <p:nvPr/>
        </p:nvCxnSpPr>
        <p:spPr>
          <a:xfrm flipV="1">
            <a:off x="200584" y="3649273"/>
            <a:ext cx="993738" cy="5584"/>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pic>
        <p:nvPicPr>
          <p:cNvPr id="25" name="Picture 24" descr="encryp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8389" y="2873066"/>
            <a:ext cx="871728" cy="871728"/>
          </a:xfrm>
          <a:prstGeom prst="rect">
            <a:avLst/>
          </a:prstGeom>
        </p:spPr>
      </p:pic>
      <p:sp>
        <p:nvSpPr>
          <p:cNvPr id="26" name="TextBox 25"/>
          <p:cNvSpPr txBox="1"/>
          <p:nvPr/>
        </p:nvSpPr>
        <p:spPr>
          <a:xfrm>
            <a:off x="1162756" y="3741513"/>
            <a:ext cx="1138202" cy="461665"/>
          </a:xfrm>
          <a:prstGeom prst="rect">
            <a:avLst/>
          </a:prstGeom>
          <a:noFill/>
        </p:spPr>
        <p:txBody>
          <a:bodyPr wrap="none" rtlCol="0">
            <a:spAutoFit/>
          </a:bodyPr>
          <a:lstStyle/>
          <a:p>
            <a:r>
              <a:rPr lang="en-US" sz="2400" dirty="0" smtClean="0"/>
              <a:t>Encrypt</a:t>
            </a:r>
            <a:endParaRPr lang="en-US" sz="2400" dirty="0"/>
          </a:p>
        </p:txBody>
      </p:sp>
      <p:sp>
        <p:nvSpPr>
          <p:cNvPr id="27" name="TextBox 26"/>
          <p:cNvSpPr txBox="1"/>
          <p:nvPr/>
        </p:nvSpPr>
        <p:spPr>
          <a:xfrm>
            <a:off x="-18535" y="3193192"/>
            <a:ext cx="1883629" cy="461665"/>
          </a:xfrm>
          <a:prstGeom prst="rect">
            <a:avLst/>
          </a:prstGeom>
          <a:noFill/>
        </p:spPr>
        <p:txBody>
          <a:bodyPr wrap="square" rtlCol="0">
            <a:spAutoFit/>
          </a:bodyPr>
          <a:lstStyle/>
          <a:p>
            <a:r>
              <a:rPr lang="en-US" sz="2400" dirty="0" smtClean="0"/>
              <a:t>   x, </a:t>
            </a:r>
            <a:r>
              <a:rPr lang="en-US" sz="2400" dirty="0" smtClean="0">
                <a:solidFill>
                  <a:srgbClr val="FF0000"/>
                </a:solidFill>
              </a:rPr>
              <a:t>MPK</a:t>
            </a:r>
            <a:r>
              <a:rPr lang="en-US" sz="2400" dirty="0" smtClean="0"/>
              <a:t> </a:t>
            </a:r>
            <a:endParaRPr lang="en-US" sz="2400" dirty="0"/>
          </a:p>
        </p:txBody>
      </p:sp>
      <p:sp>
        <p:nvSpPr>
          <p:cNvPr id="31" name="TextBox 30"/>
          <p:cNvSpPr txBox="1"/>
          <p:nvPr/>
        </p:nvSpPr>
        <p:spPr>
          <a:xfrm>
            <a:off x="2392233" y="2701215"/>
            <a:ext cx="6751765" cy="1200328"/>
          </a:xfrm>
          <a:prstGeom prst="rect">
            <a:avLst/>
          </a:prstGeom>
          <a:noFill/>
        </p:spPr>
        <p:txBody>
          <a:bodyPr wrap="square" rtlCol="0">
            <a:spAutoFit/>
          </a:bodyPr>
          <a:lstStyle/>
          <a:p>
            <a:pPr marL="342900" indent="-342900">
              <a:buFont typeface="Arial"/>
              <a:buChar char="•"/>
            </a:pPr>
            <a:r>
              <a:rPr lang="en-US" sz="2400" dirty="0" smtClean="0"/>
              <a:t>Compute</a:t>
            </a:r>
            <a:r>
              <a:rPr lang="en-US" sz="2400" dirty="0"/>
              <a:t>	</a:t>
            </a:r>
            <a:endParaRPr lang="en-US" sz="2400" dirty="0" smtClean="0"/>
          </a:p>
          <a:p>
            <a:pPr marL="342900" indent="-342900">
              <a:buFont typeface="Arial"/>
              <a:buChar char="•"/>
            </a:pPr>
            <a:r>
              <a:rPr lang="en-US" sz="2400" dirty="0" smtClean="0"/>
              <a:t>Compute a NIZK proof </a:t>
            </a:r>
            <a:r>
              <a:rPr lang="en-US" sz="2400" dirty="0" err="1" smtClean="0"/>
              <a:t>Π</a:t>
            </a:r>
            <a:r>
              <a:rPr lang="en-US" sz="2400" dirty="0" smtClean="0"/>
              <a:t> that            was encrypted correctly.</a:t>
            </a:r>
            <a:endParaRPr lang="en-US" sz="2400" dirty="0"/>
          </a:p>
        </p:txBody>
      </p:sp>
      <p:sp>
        <p:nvSpPr>
          <p:cNvPr id="40" name="Oval 39"/>
          <p:cNvSpPr/>
          <p:nvPr/>
        </p:nvSpPr>
        <p:spPr>
          <a:xfrm>
            <a:off x="4108512" y="2723167"/>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48" name="TextBox 47"/>
          <p:cNvSpPr txBox="1"/>
          <p:nvPr/>
        </p:nvSpPr>
        <p:spPr>
          <a:xfrm>
            <a:off x="2941234" y="4451755"/>
            <a:ext cx="705063" cy="461665"/>
          </a:xfrm>
          <a:prstGeom prst="rect">
            <a:avLst/>
          </a:prstGeom>
          <a:noFill/>
        </p:spPr>
        <p:txBody>
          <a:bodyPr wrap="square" rtlCol="0">
            <a:spAutoFit/>
          </a:bodyPr>
          <a:lstStyle/>
          <a:p>
            <a:r>
              <a:rPr lang="en-US" sz="2400" dirty="0" smtClean="0"/>
              <a:t> </a:t>
            </a:r>
            <a:endParaRPr lang="en-US" sz="2400" dirty="0"/>
          </a:p>
        </p:txBody>
      </p:sp>
      <p:sp>
        <p:nvSpPr>
          <p:cNvPr id="50" name="TextBox 49"/>
          <p:cNvSpPr txBox="1"/>
          <p:nvPr/>
        </p:nvSpPr>
        <p:spPr>
          <a:xfrm>
            <a:off x="2183643" y="5220199"/>
            <a:ext cx="2354936" cy="461665"/>
          </a:xfrm>
          <a:prstGeom prst="rect">
            <a:avLst/>
          </a:prstGeom>
          <a:noFill/>
        </p:spPr>
        <p:txBody>
          <a:bodyPr wrap="square" rtlCol="0">
            <a:spAutoFit/>
          </a:bodyPr>
          <a:lstStyle/>
          <a:p>
            <a:r>
              <a:rPr lang="en-US" sz="2400" dirty="0" smtClean="0"/>
              <a:t>    </a:t>
            </a:r>
            <a:endParaRPr lang="en-US" sz="2400" dirty="0"/>
          </a:p>
        </p:txBody>
      </p:sp>
      <p:sp>
        <p:nvSpPr>
          <p:cNvPr id="7" name="TextBox 6"/>
          <p:cNvSpPr txBox="1"/>
          <p:nvPr/>
        </p:nvSpPr>
        <p:spPr>
          <a:xfrm>
            <a:off x="2392233" y="4011183"/>
            <a:ext cx="5589049" cy="461665"/>
          </a:xfrm>
          <a:prstGeom prst="rect">
            <a:avLst/>
          </a:prstGeom>
          <a:noFill/>
        </p:spPr>
        <p:txBody>
          <a:bodyPr wrap="square" rtlCol="0">
            <a:spAutoFit/>
          </a:bodyPr>
          <a:lstStyle/>
          <a:p>
            <a:r>
              <a:rPr lang="en-US" sz="2400" dirty="0" smtClean="0"/>
              <a:t>CT = (               ,  </a:t>
            </a:r>
            <a:r>
              <a:rPr lang="en-US" sz="2400" dirty="0" err="1" smtClean="0"/>
              <a:t>Π</a:t>
            </a:r>
            <a:r>
              <a:rPr lang="en-US" sz="2400" dirty="0" smtClean="0"/>
              <a:t> )</a:t>
            </a:r>
            <a:endParaRPr lang="en-US" sz="2400" dirty="0"/>
          </a:p>
        </p:txBody>
      </p:sp>
      <p:pic>
        <p:nvPicPr>
          <p:cNvPr id="3" name="Picture 2" descr="latex-image-1.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68751" y="1155837"/>
            <a:ext cx="419100" cy="254000"/>
          </a:xfrm>
          <a:prstGeom prst="rect">
            <a:avLst/>
          </a:prstGeom>
        </p:spPr>
      </p:pic>
      <p:sp>
        <p:nvSpPr>
          <p:cNvPr id="35" name="Oval 34"/>
          <p:cNvSpPr/>
          <p:nvPr/>
        </p:nvSpPr>
        <p:spPr>
          <a:xfrm>
            <a:off x="6509001" y="3119029"/>
            <a:ext cx="644216" cy="471522"/>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 </a:t>
            </a:r>
            <a:endParaRPr lang="en-US" sz="2400" dirty="0">
              <a:solidFill>
                <a:schemeClr val="bg1"/>
              </a:solidFill>
            </a:endParaRPr>
          </a:p>
        </p:txBody>
      </p:sp>
      <p:sp>
        <p:nvSpPr>
          <p:cNvPr id="58" name="Oval 57"/>
          <p:cNvSpPr/>
          <p:nvPr/>
        </p:nvSpPr>
        <p:spPr>
          <a:xfrm>
            <a:off x="3446643" y="4001326"/>
            <a:ext cx="644216" cy="471522"/>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 </a:t>
            </a:r>
            <a:endParaRPr lang="en-US" sz="2400" dirty="0">
              <a:solidFill>
                <a:schemeClr val="bg1"/>
              </a:solidFill>
            </a:endParaRPr>
          </a:p>
        </p:txBody>
      </p:sp>
      <p:sp>
        <p:nvSpPr>
          <p:cNvPr id="10" name="TextBox 9"/>
          <p:cNvSpPr txBox="1"/>
          <p:nvPr/>
        </p:nvSpPr>
        <p:spPr>
          <a:xfrm>
            <a:off x="5961013" y="1083442"/>
            <a:ext cx="1010781" cy="461665"/>
          </a:xfrm>
          <a:prstGeom prst="rect">
            <a:avLst/>
          </a:prstGeom>
          <a:solidFill>
            <a:schemeClr val="accent6">
              <a:lumMod val="50000"/>
              <a:alpha val="79000"/>
            </a:schemeClr>
          </a:solidFill>
        </p:spPr>
        <p:txBody>
          <a:bodyPr wrap="square" rtlCol="0">
            <a:spAutoFit/>
          </a:bodyPr>
          <a:lstStyle/>
          <a:p>
            <a:r>
              <a:rPr lang="en-US" sz="2400" dirty="0" smtClean="0"/>
              <a:t>CRS</a:t>
            </a:r>
            <a:endParaRPr lang="en-US" sz="2400" dirty="0"/>
          </a:p>
        </p:txBody>
      </p:sp>
      <p:pic>
        <p:nvPicPr>
          <p:cNvPr id="28" name="Picture 27" descr="left horn.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49040" y="719277"/>
            <a:ext cx="475488" cy="658368"/>
          </a:xfrm>
          <a:prstGeom prst="rect">
            <a:avLst/>
          </a:prstGeom>
        </p:spPr>
      </p:pic>
      <p:pic>
        <p:nvPicPr>
          <p:cNvPr id="29" name="Picture 28" descr="right horn.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930713" y="640029"/>
            <a:ext cx="445008" cy="737616"/>
          </a:xfrm>
          <a:prstGeom prst="rect">
            <a:avLst/>
          </a:prstGeom>
        </p:spPr>
      </p:pic>
      <p:sp>
        <p:nvSpPr>
          <p:cNvPr id="30" name="Multiply 29"/>
          <p:cNvSpPr/>
          <p:nvPr/>
        </p:nvSpPr>
        <p:spPr>
          <a:xfrm>
            <a:off x="2392233" y="4399867"/>
            <a:ext cx="4208043" cy="3045120"/>
          </a:xfrm>
          <a:prstGeom prst="mathMultiply">
            <a:avLst/>
          </a:prstGeom>
          <a:solidFill>
            <a:srgbClr val="C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727600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1">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1">
                                            <p:txEl>
                                              <p:pRg st="1" end="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9"/>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par>
                                <p:cTn id="51" presetID="1" presetClass="entr" presetSubtype="0" fill="hold" grpId="1" nodeType="withEffect">
                                  <p:stCondLst>
                                    <p:cond delay="0"/>
                                  </p:stCondLst>
                                  <p:childTnLst>
                                    <p:set>
                                      <p:cBhvr>
                                        <p:cTn id="52" dur="1" fill="hold">
                                          <p:stCondLst>
                                            <p:cond delay="0"/>
                                          </p:stCondLst>
                                        </p:cTn>
                                        <p:tgtEl>
                                          <p:spTgt spid="27"/>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5"/>
                                        </p:tgtEl>
                                        <p:attrNameLst>
                                          <p:attrName>style.visibility</p:attrName>
                                        </p:attrNameLst>
                                      </p:cBhvr>
                                      <p:to>
                                        <p:strVal val="visible"/>
                                      </p:to>
                                    </p:set>
                                  </p:childTnLst>
                                </p:cTn>
                              </p:par>
                              <p:par>
                                <p:cTn id="55" presetID="1" presetClass="entr" presetSubtype="0" fill="hold" grpId="1" nodeType="withEffect">
                                  <p:stCondLst>
                                    <p:cond delay="0"/>
                                  </p:stCondLst>
                                  <p:childTnLst>
                                    <p:set>
                                      <p:cBhvr>
                                        <p:cTn id="56" dur="1" fill="hold">
                                          <p:stCondLst>
                                            <p:cond delay="0"/>
                                          </p:stCondLst>
                                        </p:cTn>
                                        <p:tgtEl>
                                          <p:spTgt spid="4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1">
                                            <p:txEl>
                                              <p:pRg st="0" end="0"/>
                                            </p:tx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1">
                                            <p:txEl>
                                              <p:pRg st="1" end="1"/>
                                            </p:txEl>
                                          </p:spTgt>
                                        </p:tgtEl>
                                        <p:attrNameLst>
                                          <p:attrName>style.visibility</p:attrName>
                                        </p:attrNameLst>
                                      </p:cBhvr>
                                      <p:to>
                                        <p:strVal val="visible"/>
                                      </p:to>
                                    </p:set>
                                  </p:childTnLst>
                                </p:cTn>
                              </p:par>
                              <p:par>
                                <p:cTn id="61" presetID="1" presetClass="entr" presetSubtype="0" fill="hold" grpId="1" nodeType="withEffect">
                                  <p:stCondLst>
                                    <p:cond delay="0"/>
                                  </p:stCondLst>
                                  <p:childTnLst>
                                    <p:set>
                                      <p:cBhvr>
                                        <p:cTn id="62" dur="1" fill="hold">
                                          <p:stCondLst>
                                            <p:cond delay="0"/>
                                          </p:stCondLst>
                                        </p:cTn>
                                        <p:tgtEl>
                                          <p:spTgt spid="35"/>
                                        </p:tgtEl>
                                        <p:attrNameLst>
                                          <p:attrName>style.visibility</p:attrName>
                                        </p:attrNameLst>
                                      </p:cBhvr>
                                      <p:to>
                                        <p:strVal val="visible"/>
                                      </p:to>
                                    </p:set>
                                  </p:childTnLst>
                                </p:cTn>
                              </p:par>
                              <p:par>
                                <p:cTn id="63" presetID="1" presetClass="entr" presetSubtype="0" fill="hold" grpId="1" nodeType="withEffect">
                                  <p:stCondLst>
                                    <p:cond delay="0"/>
                                  </p:stCondLst>
                                  <p:childTnLst>
                                    <p:set>
                                      <p:cBhvr>
                                        <p:cTn id="64" dur="1" fill="hold">
                                          <p:stCondLst>
                                            <p:cond delay="0"/>
                                          </p:stCondLst>
                                        </p:cTn>
                                        <p:tgtEl>
                                          <p:spTgt spid="58"/>
                                        </p:tgtEl>
                                        <p:attrNameLst>
                                          <p:attrName>style.visibility</p:attrName>
                                        </p:attrNameLst>
                                      </p:cBhvr>
                                      <p:to>
                                        <p:strVal val="visible"/>
                                      </p:to>
                                    </p:set>
                                  </p:childTnLst>
                                </p:cTn>
                              </p:par>
                              <p:par>
                                <p:cTn id="65" presetID="1" presetClass="entr" presetSubtype="0" fill="hold" grpId="1" nodeType="withEffect">
                                  <p:stCondLst>
                                    <p:cond delay="0"/>
                                  </p:stCondLst>
                                  <p:childTnLst>
                                    <p:set>
                                      <p:cBhvr>
                                        <p:cTn id="66" dur="1" fill="hold">
                                          <p:stCondLst>
                                            <p:cond delay="0"/>
                                          </p:stCondLst>
                                        </p:cTn>
                                        <p:tgtEl>
                                          <p:spTgt spid="7"/>
                                        </p:tgtEl>
                                        <p:attrNameLst>
                                          <p:attrName>style.visibility</p:attrName>
                                        </p:attrNameLst>
                                      </p:cBhvr>
                                      <p:to>
                                        <p:strVal val="visible"/>
                                      </p:to>
                                    </p:set>
                                  </p:childTnLst>
                                </p:cTn>
                              </p:par>
                              <p:par>
                                <p:cTn id="67" presetID="1" presetClass="entr" presetSubtype="0" fill="hold" grpId="1" nodeType="withEffect">
                                  <p:stCondLst>
                                    <p:cond delay="0"/>
                                  </p:stCondLst>
                                  <p:childTnLst>
                                    <p:set>
                                      <p:cBhvr>
                                        <p:cTn id="68" dur="1" fill="hold">
                                          <p:stCondLst>
                                            <p:cond delay="0"/>
                                          </p:stCondLst>
                                        </p:cTn>
                                        <p:tgtEl>
                                          <p:spTgt spid="30"/>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0"/>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28"/>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4" grpId="0"/>
      <p:bldP spid="23" grpId="0" animBg="1"/>
      <p:bldP spid="26" grpId="0"/>
      <p:bldP spid="27" grpId="0"/>
      <p:bldP spid="27" grpId="1"/>
      <p:bldP spid="31" grpId="0" build="allAtOnce"/>
      <p:bldP spid="40" grpId="0" animBg="1"/>
      <p:bldP spid="40" grpId="1" animBg="1"/>
      <p:bldP spid="48" grpId="0"/>
      <p:bldP spid="50" grpId="0"/>
      <p:bldP spid="7" grpId="0"/>
      <p:bldP spid="7" grpId="1"/>
      <p:bldP spid="35" grpId="0" animBg="1"/>
      <p:bldP spid="35" grpId="1" animBg="1"/>
      <p:bldP spid="58" grpId="0" animBg="1"/>
      <p:bldP spid="58" grpId="1" animBg="1"/>
      <p:bldP spid="10" grpId="0" animBg="1"/>
      <p:bldP spid="30" grpId="0" animBg="1"/>
      <p:bldP spid="30"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184" y="274638"/>
            <a:ext cx="8575038" cy="1143000"/>
          </a:xfrm>
        </p:spPr>
        <p:txBody>
          <a:bodyPr>
            <a:normAutofit fontScale="90000"/>
          </a:bodyPr>
          <a:lstStyle/>
          <a:p>
            <a:r>
              <a:rPr lang="en-US" dirty="0" smtClean="0"/>
              <a:t>Non-Interactive Witness Indistinguishable Proofs (NIWI)</a:t>
            </a:r>
            <a:br>
              <a:rPr lang="en-US" dirty="0" smtClean="0"/>
            </a:br>
            <a:r>
              <a:rPr lang="en-US" dirty="0" smtClean="0">
                <a:solidFill>
                  <a:schemeClr val="accent2"/>
                </a:solidFill>
              </a:rPr>
              <a:t>[GOS’06,GS’08]</a:t>
            </a:r>
            <a:endParaRPr lang="en-US" dirty="0"/>
          </a:p>
        </p:txBody>
      </p:sp>
      <p:sp>
        <p:nvSpPr>
          <p:cNvPr id="6" name="TextBox 5"/>
          <p:cNvSpPr txBox="1"/>
          <p:nvPr/>
        </p:nvSpPr>
        <p:spPr>
          <a:xfrm>
            <a:off x="3369268" y="1811703"/>
            <a:ext cx="1866057" cy="461665"/>
          </a:xfrm>
          <a:prstGeom prst="rect">
            <a:avLst/>
          </a:prstGeom>
          <a:noFill/>
        </p:spPr>
        <p:txBody>
          <a:bodyPr wrap="square" rtlCol="0">
            <a:spAutoFit/>
          </a:bodyPr>
          <a:lstStyle/>
          <a:p>
            <a:r>
              <a:rPr lang="en-US" sz="2400" dirty="0" smtClean="0"/>
              <a:t>Statement x</a:t>
            </a:r>
            <a:endParaRPr lang="en-US" sz="2400" dirty="0"/>
          </a:p>
        </p:txBody>
      </p:sp>
      <p:cxnSp>
        <p:nvCxnSpPr>
          <p:cNvPr id="8" name="Straight Arrow Connector 7"/>
          <p:cNvCxnSpPr/>
          <p:nvPr/>
        </p:nvCxnSpPr>
        <p:spPr>
          <a:xfrm>
            <a:off x="2760208" y="3978094"/>
            <a:ext cx="279908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2889798" y="3412765"/>
            <a:ext cx="2708372" cy="461665"/>
          </a:xfrm>
          <a:prstGeom prst="rect">
            <a:avLst/>
          </a:prstGeom>
        </p:spPr>
        <p:txBody>
          <a:bodyPr wrap="square">
            <a:spAutoFit/>
          </a:bodyPr>
          <a:lstStyle/>
          <a:p>
            <a:r>
              <a:rPr lang="en-US" sz="2400" dirty="0" err="1" smtClean="0"/>
              <a:t>Π</a:t>
            </a:r>
            <a:r>
              <a:rPr lang="en-US" sz="2400" dirty="0" smtClean="0"/>
              <a:t> = Prove( x , </a:t>
            </a:r>
            <a:r>
              <a:rPr lang="en-US" sz="2400" dirty="0" err="1" smtClean="0"/>
              <a:t>w</a:t>
            </a:r>
            <a:r>
              <a:rPr lang="en-US" sz="2400" baseline="-25000" dirty="0" err="1" smtClean="0"/>
              <a:t>b</a:t>
            </a:r>
            <a:r>
              <a:rPr lang="en-US" sz="2400" dirty="0" smtClean="0"/>
              <a:t>  )</a:t>
            </a:r>
            <a:endParaRPr lang="en-US" sz="2400" dirty="0"/>
          </a:p>
        </p:txBody>
      </p:sp>
      <p:pic>
        <p:nvPicPr>
          <p:cNvPr id="10" name="Picture 9" descr="prover.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7840" y="2368503"/>
            <a:ext cx="1211776" cy="2156673"/>
          </a:xfrm>
          <a:prstGeom prst="rect">
            <a:avLst/>
          </a:prstGeom>
        </p:spPr>
      </p:pic>
      <p:sp>
        <p:nvSpPr>
          <p:cNvPr id="11" name="TextBox 10"/>
          <p:cNvSpPr txBox="1"/>
          <p:nvPr/>
        </p:nvSpPr>
        <p:spPr>
          <a:xfrm>
            <a:off x="1133758" y="1811703"/>
            <a:ext cx="1445034" cy="461665"/>
          </a:xfrm>
          <a:prstGeom prst="rect">
            <a:avLst/>
          </a:prstGeom>
          <a:noFill/>
        </p:spPr>
        <p:txBody>
          <a:bodyPr wrap="square" rtlCol="0">
            <a:spAutoFit/>
          </a:bodyPr>
          <a:lstStyle/>
          <a:p>
            <a:r>
              <a:rPr lang="en-US" sz="2400" dirty="0" err="1" smtClean="0"/>
              <a:t>Prover</a:t>
            </a:r>
            <a:endParaRPr lang="en-US" sz="2400" dirty="0"/>
          </a:p>
        </p:txBody>
      </p:sp>
      <p:sp>
        <p:nvSpPr>
          <p:cNvPr id="12" name="TextBox 11"/>
          <p:cNvSpPr txBox="1"/>
          <p:nvPr/>
        </p:nvSpPr>
        <p:spPr>
          <a:xfrm>
            <a:off x="6012846" y="1811703"/>
            <a:ext cx="1445034" cy="461665"/>
          </a:xfrm>
          <a:prstGeom prst="rect">
            <a:avLst/>
          </a:prstGeom>
          <a:noFill/>
        </p:spPr>
        <p:txBody>
          <a:bodyPr wrap="square" rtlCol="0">
            <a:spAutoFit/>
          </a:bodyPr>
          <a:lstStyle/>
          <a:p>
            <a:r>
              <a:rPr lang="en-US" sz="2400" dirty="0" smtClean="0"/>
              <a:t>Verifier</a:t>
            </a:r>
            <a:endParaRPr lang="en-US" sz="2400" dirty="0"/>
          </a:p>
        </p:txBody>
      </p:sp>
      <p:pic>
        <p:nvPicPr>
          <p:cNvPr id="13" name="Picture 12" descr="perso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55834" y="2368503"/>
            <a:ext cx="2167333" cy="2167333"/>
          </a:xfrm>
          <a:prstGeom prst="rect">
            <a:avLst/>
          </a:prstGeom>
        </p:spPr>
      </p:pic>
      <p:cxnSp>
        <p:nvCxnSpPr>
          <p:cNvPr id="15" name="Straight Arrow Connector 14"/>
          <p:cNvCxnSpPr/>
          <p:nvPr/>
        </p:nvCxnSpPr>
        <p:spPr>
          <a:xfrm flipH="1">
            <a:off x="2760208" y="2954415"/>
            <a:ext cx="270837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6" name="Rectangle 15"/>
          <p:cNvSpPr/>
          <p:nvPr/>
        </p:nvSpPr>
        <p:spPr>
          <a:xfrm>
            <a:off x="3596266" y="2440918"/>
            <a:ext cx="2416580" cy="461665"/>
          </a:xfrm>
          <a:prstGeom prst="rect">
            <a:avLst/>
          </a:prstGeom>
        </p:spPr>
        <p:txBody>
          <a:bodyPr wrap="square">
            <a:spAutoFit/>
          </a:bodyPr>
          <a:lstStyle/>
          <a:p>
            <a:r>
              <a:rPr lang="en-US" sz="2400" dirty="0" smtClean="0"/>
              <a:t>(x, w</a:t>
            </a:r>
            <a:r>
              <a:rPr lang="en-US" sz="2400" baseline="-25000" dirty="0" smtClean="0"/>
              <a:t>0 </a:t>
            </a:r>
            <a:r>
              <a:rPr lang="en-US" sz="2400" dirty="0" smtClean="0"/>
              <a:t>, w</a:t>
            </a:r>
            <a:r>
              <a:rPr lang="en-US" sz="2400" baseline="-25000" dirty="0" smtClean="0"/>
              <a:t>1</a:t>
            </a:r>
            <a:r>
              <a:rPr lang="en-US" sz="2400" dirty="0" smtClean="0"/>
              <a:t>)</a:t>
            </a:r>
            <a:endParaRPr lang="en-US" sz="2400" dirty="0"/>
          </a:p>
        </p:txBody>
      </p:sp>
      <p:sp>
        <p:nvSpPr>
          <p:cNvPr id="19" name="Cloud Callout 18"/>
          <p:cNvSpPr/>
          <p:nvPr/>
        </p:nvSpPr>
        <p:spPr>
          <a:xfrm>
            <a:off x="-259174" y="2273368"/>
            <a:ext cx="1684634" cy="797668"/>
          </a:xfrm>
          <a:prstGeom prst="cloudCallout">
            <a:avLst>
              <a:gd name="adj1" fmla="val 18230"/>
              <a:gd name="adj2" fmla="val 73026"/>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Pick b randomly</a:t>
            </a:r>
            <a:endParaRPr lang="en-US" dirty="0"/>
          </a:p>
        </p:txBody>
      </p:sp>
      <p:sp>
        <p:nvSpPr>
          <p:cNvPr id="20" name="Oval Callout 19"/>
          <p:cNvSpPr/>
          <p:nvPr/>
        </p:nvSpPr>
        <p:spPr>
          <a:xfrm>
            <a:off x="7101382" y="2273368"/>
            <a:ext cx="1891973" cy="1101426"/>
          </a:xfrm>
          <a:prstGeom prst="wedgeEllipseCallout">
            <a:avLst>
              <a:gd name="adj1" fmla="val -48230"/>
              <a:gd name="adj2" fmla="val 625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Can’t guess b </a:t>
            </a:r>
            <a:r>
              <a:rPr lang="en-US" dirty="0" smtClean="0">
                <a:sym typeface="Wingdings"/>
              </a:rPr>
              <a:t></a:t>
            </a:r>
            <a:endParaRPr lang="en-US" dirty="0"/>
          </a:p>
        </p:txBody>
      </p:sp>
      <p:sp>
        <p:nvSpPr>
          <p:cNvPr id="21" name="TextBox 20"/>
          <p:cNvSpPr txBox="1"/>
          <p:nvPr/>
        </p:nvSpPr>
        <p:spPr>
          <a:xfrm>
            <a:off x="1133757" y="4781487"/>
            <a:ext cx="6965445" cy="1200328"/>
          </a:xfrm>
          <a:prstGeom prst="rect">
            <a:avLst/>
          </a:prstGeom>
          <a:noFill/>
        </p:spPr>
        <p:txBody>
          <a:bodyPr wrap="square" rtlCol="0">
            <a:spAutoFit/>
          </a:bodyPr>
          <a:lstStyle/>
          <a:p>
            <a:r>
              <a:rPr lang="en-US" sz="2400" dirty="0" smtClean="0"/>
              <a:t>In NIZK, verifier learns </a:t>
            </a:r>
            <a:r>
              <a:rPr lang="en-US" sz="2400" dirty="0" smtClean="0">
                <a:solidFill>
                  <a:srgbClr val="FF0000"/>
                </a:solidFill>
              </a:rPr>
              <a:t>nothing</a:t>
            </a:r>
            <a:r>
              <a:rPr lang="en-US" sz="2400" dirty="0" smtClean="0"/>
              <a:t> at all about the witness, whereas in NIWI, verifier doesn’t learn </a:t>
            </a:r>
            <a:r>
              <a:rPr lang="en-US" sz="2400" dirty="0" smtClean="0">
                <a:solidFill>
                  <a:srgbClr val="008000"/>
                </a:solidFill>
              </a:rPr>
              <a:t>which</a:t>
            </a:r>
            <a:r>
              <a:rPr lang="en-US" sz="2400" dirty="0" smtClean="0"/>
              <a:t> witness was used to construct the proof.</a:t>
            </a:r>
            <a:endParaRPr lang="en-US" sz="2400" dirty="0"/>
          </a:p>
        </p:txBody>
      </p:sp>
    </p:spTree>
    <p:extLst>
      <p:ext uri="{BB962C8B-B14F-4D97-AF65-F5344CB8AC3E}">
        <p14:creationId xmlns:p14="http://schemas.microsoft.com/office/powerpoint/2010/main" val="361746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6" grpId="0"/>
      <p:bldP spid="19" grpId="0" animBg="1"/>
      <p:bldP spid="20" grpId="0" animBg="1"/>
      <p:bldP spid="2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994" y="-59558"/>
            <a:ext cx="8229600" cy="1143000"/>
          </a:xfrm>
        </p:spPr>
        <p:txBody>
          <a:bodyPr>
            <a:normAutofit/>
          </a:bodyPr>
          <a:lstStyle/>
          <a:p>
            <a:r>
              <a:rPr lang="en-US" sz="4000" dirty="0" smtClean="0"/>
              <a:t>First Attempt</a:t>
            </a:r>
            <a:endParaRPr lang="en-US" sz="2200" dirty="0"/>
          </a:p>
        </p:txBody>
      </p:sp>
      <p:sp>
        <p:nvSpPr>
          <p:cNvPr id="4" name="TextBox 3"/>
          <p:cNvSpPr txBox="1"/>
          <p:nvPr/>
        </p:nvSpPr>
        <p:spPr>
          <a:xfrm>
            <a:off x="-18535" y="854595"/>
            <a:ext cx="9162535" cy="1190853"/>
          </a:xfrm>
          <a:prstGeom prst="rect">
            <a:avLst/>
          </a:prstGeom>
          <a:solidFill>
            <a:schemeClr val="accent1">
              <a:lumMod val="20000"/>
              <a:lumOff val="80000"/>
            </a:schemeClr>
          </a:solidFill>
        </p:spPr>
        <p:txBody>
          <a:bodyPr wrap="square" rtlCol="0">
            <a:spAutoFit/>
          </a:bodyPr>
          <a:lstStyle/>
          <a:p>
            <a:pPr marL="285750" indent="-285750">
              <a:buFont typeface="Arial"/>
              <a:buChar char="•"/>
            </a:pPr>
            <a:endParaRPr lang="en-US" dirty="0"/>
          </a:p>
        </p:txBody>
      </p:sp>
      <p:pic>
        <p:nvPicPr>
          <p:cNvPr id="5" name="Picture 4" descr="setup.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2525" y="854594"/>
            <a:ext cx="871728" cy="871728"/>
          </a:xfrm>
          <a:prstGeom prst="rect">
            <a:avLst/>
          </a:prstGeom>
        </p:spPr>
      </p:pic>
      <p:sp>
        <p:nvSpPr>
          <p:cNvPr id="6" name="TextBox 5"/>
          <p:cNvSpPr txBox="1"/>
          <p:nvPr/>
        </p:nvSpPr>
        <p:spPr>
          <a:xfrm>
            <a:off x="376789" y="1583784"/>
            <a:ext cx="1594533" cy="461665"/>
          </a:xfrm>
          <a:prstGeom prst="rect">
            <a:avLst/>
          </a:prstGeom>
          <a:noFill/>
        </p:spPr>
        <p:txBody>
          <a:bodyPr wrap="square" rtlCol="0">
            <a:spAutoFit/>
          </a:bodyPr>
          <a:lstStyle/>
          <a:p>
            <a:r>
              <a:rPr lang="en-US" sz="2400" dirty="0" err="1" smtClean="0"/>
              <a:t>VFE.Setup</a:t>
            </a:r>
            <a:endParaRPr lang="en-US" sz="2400" dirty="0"/>
          </a:p>
        </p:txBody>
      </p:sp>
      <p:sp>
        <p:nvSpPr>
          <p:cNvPr id="14" name="TextBox 13"/>
          <p:cNvSpPr txBox="1"/>
          <p:nvPr/>
        </p:nvSpPr>
        <p:spPr>
          <a:xfrm>
            <a:off x="2078137" y="1008837"/>
            <a:ext cx="7065071" cy="461665"/>
          </a:xfrm>
          <a:prstGeom prst="rect">
            <a:avLst/>
          </a:prstGeom>
          <a:noFill/>
        </p:spPr>
        <p:txBody>
          <a:bodyPr wrap="square" rtlCol="0">
            <a:spAutoFit/>
          </a:bodyPr>
          <a:lstStyle/>
          <a:p>
            <a:r>
              <a:rPr lang="en-US" sz="2400" dirty="0" smtClean="0"/>
              <a:t>(</a:t>
            </a:r>
            <a:r>
              <a:rPr lang="en-US" sz="2400" dirty="0" smtClean="0">
                <a:solidFill>
                  <a:srgbClr val="FF0000"/>
                </a:solidFill>
              </a:rPr>
              <a:t>MSK, MPK</a:t>
            </a:r>
            <a:r>
              <a:rPr lang="en-US" sz="2400" dirty="0" smtClean="0"/>
              <a:t>)         </a:t>
            </a:r>
            <a:r>
              <a:rPr lang="en-US" sz="2400" dirty="0" err="1" smtClean="0"/>
              <a:t>FE.Setup</a:t>
            </a:r>
            <a:r>
              <a:rPr lang="en-US" sz="2400" dirty="0"/>
              <a:t>, (</a:t>
            </a:r>
            <a:r>
              <a:rPr lang="en-US" sz="2400" dirty="0">
                <a:solidFill>
                  <a:srgbClr val="008000"/>
                </a:solidFill>
              </a:rPr>
              <a:t>MSK, MPK</a:t>
            </a:r>
            <a:r>
              <a:rPr lang="en-US" sz="2400" dirty="0"/>
              <a:t>)         </a:t>
            </a:r>
            <a:r>
              <a:rPr lang="en-US" sz="2400" dirty="0" err="1"/>
              <a:t>FE.Setup</a:t>
            </a:r>
            <a:r>
              <a:rPr lang="en-US" sz="2400" dirty="0"/>
              <a:t> </a:t>
            </a:r>
            <a:endParaRPr lang="en-US" sz="2400" dirty="0" smtClean="0"/>
          </a:p>
        </p:txBody>
      </p:sp>
      <p:sp>
        <p:nvSpPr>
          <p:cNvPr id="23" name="TextBox 22"/>
          <p:cNvSpPr txBox="1"/>
          <p:nvPr/>
        </p:nvSpPr>
        <p:spPr>
          <a:xfrm>
            <a:off x="-18535" y="2045448"/>
            <a:ext cx="4557114" cy="4812551"/>
          </a:xfrm>
          <a:prstGeom prst="rect">
            <a:avLst/>
          </a:prstGeom>
          <a:solidFill>
            <a:schemeClr val="accent3">
              <a:lumMod val="40000"/>
              <a:lumOff val="60000"/>
            </a:schemeClr>
          </a:solidFill>
        </p:spPr>
        <p:txBody>
          <a:bodyPr wrap="square" rtlCol="0">
            <a:spAutoFit/>
          </a:bodyPr>
          <a:lstStyle/>
          <a:p>
            <a:endParaRPr lang="en-US" dirty="0"/>
          </a:p>
        </p:txBody>
      </p:sp>
      <p:pic>
        <p:nvPicPr>
          <p:cNvPr id="25" name="Picture 24" descr="encryp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9102" y="2095586"/>
            <a:ext cx="871728" cy="871728"/>
          </a:xfrm>
          <a:prstGeom prst="rect">
            <a:avLst/>
          </a:prstGeom>
        </p:spPr>
      </p:pic>
      <p:sp>
        <p:nvSpPr>
          <p:cNvPr id="27" name="TextBox 26"/>
          <p:cNvSpPr txBox="1"/>
          <p:nvPr/>
        </p:nvSpPr>
        <p:spPr>
          <a:xfrm>
            <a:off x="492656" y="2131120"/>
            <a:ext cx="1883629" cy="461665"/>
          </a:xfrm>
          <a:prstGeom prst="rect">
            <a:avLst/>
          </a:prstGeom>
          <a:noFill/>
        </p:spPr>
        <p:txBody>
          <a:bodyPr wrap="square" rtlCol="0">
            <a:spAutoFit/>
          </a:bodyPr>
          <a:lstStyle/>
          <a:p>
            <a:r>
              <a:rPr lang="en-US" sz="2400" dirty="0" smtClean="0"/>
              <a:t>   x</a:t>
            </a:r>
            <a:endParaRPr lang="en-US" sz="2400" dirty="0"/>
          </a:p>
        </p:txBody>
      </p:sp>
      <p:sp>
        <p:nvSpPr>
          <p:cNvPr id="31" name="TextBox 30"/>
          <p:cNvSpPr txBox="1"/>
          <p:nvPr/>
        </p:nvSpPr>
        <p:spPr>
          <a:xfrm>
            <a:off x="68252" y="2973548"/>
            <a:ext cx="6751765" cy="830997"/>
          </a:xfrm>
          <a:prstGeom prst="rect">
            <a:avLst/>
          </a:prstGeom>
          <a:noFill/>
        </p:spPr>
        <p:txBody>
          <a:bodyPr wrap="square" rtlCol="0">
            <a:spAutoFit/>
          </a:bodyPr>
          <a:lstStyle/>
          <a:p>
            <a:pPr marL="342900" indent="-342900">
              <a:buFont typeface="Arial"/>
              <a:buChar char="•"/>
            </a:pPr>
            <a:r>
              <a:rPr lang="en-US" sz="2400" dirty="0" smtClean="0"/>
              <a:t>Compute</a:t>
            </a:r>
            <a:r>
              <a:rPr lang="en-US" sz="2400" dirty="0"/>
              <a:t>	</a:t>
            </a:r>
            <a:r>
              <a:rPr lang="en-US" sz="2400" dirty="0" smtClean="0"/>
              <a:t>      , </a:t>
            </a:r>
          </a:p>
          <a:p>
            <a:pPr marL="342900" indent="-342900">
              <a:buFont typeface="Arial"/>
              <a:buChar char="•"/>
            </a:pPr>
            <a:r>
              <a:rPr lang="en-US" sz="2400" dirty="0" smtClean="0"/>
              <a:t>Compute a NIWI </a:t>
            </a:r>
            <a:r>
              <a:rPr lang="en-US" sz="2400" dirty="0" err="1" smtClean="0"/>
              <a:t>Π</a:t>
            </a:r>
            <a:r>
              <a:rPr lang="en-US" sz="2400" dirty="0" smtClean="0"/>
              <a:t> :</a:t>
            </a:r>
            <a:endParaRPr lang="en-US" sz="2400" dirty="0"/>
          </a:p>
        </p:txBody>
      </p:sp>
      <p:sp>
        <p:nvSpPr>
          <p:cNvPr id="40" name="Oval 39"/>
          <p:cNvSpPr/>
          <p:nvPr/>
        </p:nvSpPr>
        <p:spPr>
          <a:xfrm>
            <a:off x="1784531" y="2995500"/>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48" name="TextBox 47"/>
          <p:cNvSpPr txBox="1"/>
          <p:nvPr/>
        </p:nvSpPr>
        <p:spPr>
          <a:xfrm>
            <a:off x="2941234" y="4451755"/>
            <a:ext cx="705063" cy="461665"/>
          </a:xfrm>
          <a:prstGeom prst="rect">
            <a:avLst/>
          </a:prstGeom>
          <a:noFill/>
        </p:spPr>
        <p:txBody>
          <a:bodyPr wrap="square" rtlCol="0">
            <a:spAutoFit/>
          </a:bodyPr>
          <a:lstStyle/>
          <a:p>
            <a:r>
              <a:rPr lang="en-US" sz="2400" dirty="0" smtClean="0"/>
              <a:t> </a:t>
            </a:r>
            <a:endParaRPr lang="en-US" sz="2400" dirty="0"/>
          </a:p>
        </p:txBody>
      </p:sp>
      <p:sp>
        <p:nvSpPr>
          <p:cNvPr id="50" name="TextBox 49"/>
          <p:cNvSpPr txBox="1"/>
          <p:nvPr/>
        </p:nvSpPr>
        <p:spPr>
          <a:xfrm>
            <a:off x="2183643" y="5220199"/>
            <a:ext cx="2354936" cy="461665"/>
          </a:xfrm>
          <a:prstGeom prst="rect">
            <a:avLst/>
          </a:prstGeom>
          <a:noFill/>
        </p:spPr>
        <p:txBody>
          <a:bodyPr wrap="square" rtlCol="0">
            <a:spAutoFit/>
          </a:bodyPr>
          <a:lstStyle/>
          <a:p>
            <a:r>
              <a:rPr lang="en-US" sz="2400" dirty="0" smtClean="0"/>
              <a:t>    </a:t>
            </a:r>
            <a:endParaRPr lang="en-US" sz="2400" dirty="0"/>
          </a:p>
        </p:txBody>
      </p:sp>
      <p:sp>
        <p:nvSpPr>
          <p:cNvPr id="7" name="TextBox 6"/>
          <p:cNvSpPr txBox="1"/>
          <p:nvPr/>
        </p:nvSpPr>
        <p:spPr>
          <a:xfrm>
            <a:off x="211504" y="5860176"/>
            <a:ext cx="5589049" cy="461665"/>
          </a:xfrm>
          <a:prstGeom prst="rect">
            <a:avLst/>
          </a:prstGeom>
          <a:noFill/>
        </p:spPr>
        <p:txBody>
          <a:bodyPr wrap="square" rtlCol="0">
            <a:spAutoFit/>
          </a:bodyPr>
          <a:lstStyle/>
          <a:p>
            <a:r>
              <a:rPr lang="en-US" sz="2400" dirty="0" smtClean="0"/>
              <a:t>CT = (            ,         ,  </a:t>
            </a:r>
            <a:r>
              <a:rPr lang="en-US" sz="2400" dirty="0" err="1" smtClean="0"/>
              <a:t>Π</a:t>
            </a:r>
            <a:r>
              <a:rPr lang="en-US" sz="2400" dirty="0" smtClean="0"/>
              <a:t> )</a:t>
            </a:r>
            <a:endParaRPr lang="en-US" sz="2400" dirty="0"/>
          </a:p>
        </p:txBody>
      </p:sp>
      <p:pic>
        <p:nvPicPr>
          <p:cNvPr id="3" name="Picture 2" descr="latex-image-1.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68751" y="1155837"/>
            <a:ext cx="419100" cy="254000"/>
          </a:xfrm>
          <a:prstGeom prst="rect">
            <a:avLst/>
          </a:prstGeom>
        </p:spPr>
      </p:pic>
      <p:sp>
        <p:nvSpPr>
          <p:cNvPr id="58" name="Oval 57"/>
          <p:cNvSpPr/>
          <p:nvPr/>
        </p:nvSpPr>
        <p:spPr>
          <a:xfrm>
            <a:off x="1110406" y="5850319"/>
            <a:ext cx="644216" cy="471522"/>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 </a:t>
            </a:r>
            <a:endParaRPr lang="en-US" sz="2400" dirty="0">
              <a:solidFill>
                <a:schemeClr val="bg1"/>
              </a:solidFill>
            </a:endParaRPr>
          </a:p>
        </p:txBody>
      </p:sp>
      <p:pic>
        <p:nvPicPr>
          <p:cNvPr id="32" name="Picture 31" descr="latex-image-1.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47339" y="1131985"/>
            <a:ext cx="419100" cy="254000"/>
          </a:xfrm>
          <a:prstGeom prst="rect">
            <a:avLst/>
          </a:prstGeom>
        </p:spPr>
      </p:pic>
      <p:cxnSp>
        <p:nvCxnSpPr>
          <p:cNvPr id="20" name="Straight Arrow Connector 19"/>
          <p:cNvCxnSpPr/>
          <p:nvPr/>
        </p:nvCxnSpPr>
        <p:spPr>
          <a:xfrm flipV="1">
            <a:off x="468530" y="2553862"/>
            <a:ext cx="993738" cy="5584"/>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2" name="Oval 21"/>
          <p:cNvSpPr/>
          <p:nvPr/>
        </p:nvSpPr>
        <p:spPr>
          <a:xfrm>
            <a:off x="2610799" y="2992404"/>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24" name="Rectangle 23"/>
          <p:cNvSpPr/>
          <p:nvPr/>
        </p:nvSpPr>
        <p:spPr>
          <a:xfrm>
            <a:off x="492656" y="3967572"/>
            <a:ext cx="2954365" cy="1714292"/>
          </a:xfrm>
          <a:prstGeom prst="rect">
            <a:avLst/>
          </a:prstGeom>
          <a:solidFill>
            <a:schemeClr val="bg1">
              <a:alpha val="0"/>
            </a:schemeClr>
          </a:solidFill>
          <a:ln w="158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tx1"/>
              </a:solidFill>
            </a:endParaRPr>
          </a:p>
        </p:txBody>
      </p:sp>
      <p:sp>
        <p:nvSpPr>
          <p:cNvPr id="29" name="Oval 28"/>
          <p:cNvSpPr/>
          <p:nvPr/>
        </p:nvSpPr>
        <p:spPr>
          <a:xfrm>
            <a:off x="761260" y="4182797"/>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30" name="Oval 29"/>
          <p:cNvSpPr/>
          <p:nvPr/>
        </p:nvSpPr>
        <p:spPr>
          <a:xfrm>
            <a:off x="754879" y="5092894"/>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9" name="TextBox 8"/>
          <p:cNvSpPr txBox="1"/>
          <p:nvPr/>
        </p:nvSpPr>
        <p:spPr>
          <a:xfrm>
            <a:off x="1721448" y="4610077"/>
            <a:ext cx="1062615" cy="461665"/>
          </a:xfrm>
          <a:prstGeom prst="rect">
            <a:avLst/>
          </a:prstGeom>
          <a:noFill/>
        </p:spPr>
        <p:txBody>
          <a:bodyPr wrap="square" rtlCol="0">
            <a:spAutoFit/>
          </a:bodyPr>
          <a:lstStyle/>
          <a:p>
            <a:r>
              <a:rPr lang="en-US" sz="2400" dirty="0" smtClean="0"/>
              <a:t>OR</a:t>
            </a:r>
            <a:endParaRPr lang="en-US" sz="2400" dirty="0"/>
          </a:p>
        </p:txBody>
      </p:sp>
      <p:sp>
        <p:nvSpPr>
          <p:cNvPr id="10" name="TextBox 9"/>
          <p:cNvSpPr txBox="1"/>
          <p:nvPr/>
        </p:nvSpPr>
        <p:spPr>
          <a:xfrm>
            <a:off x="1409102" y="4140898"/>
            <a:ext cx="1464313" cy="461665"/>
          </a:xfrm>
          <a:prstGeom prst="rect">
            <a:avLst/>
          </a:prstGeom>
          <a:noFill/>
        </p:spPr>
        <p:txBody>
          <a:bodyPr wrap="none" rtlCol="0">
            <a:spAutoFit/>
          </a:bodyPr>
          <a:lstStyle/>
          <a:p>
            <a:r>
              <a:rPr lang="en-US" sz="2400" dirty="0"/>
              <a:t>e</a:t>
            </a:r>
            <a:r>
              <a:rPr lang="en-US" sz="2400" dirty="0" smtClean="0"/>
              <a:t>ncrypts x</a:t>
            </a:r>
            <a:endParaRPr lang="en-US" sz="2400" dirty="0"/>
          </a:p>
        </p:txBody>
      </p:sp>
      <p:sp>
        <p:nvSpPr>
          <p:cNvPr id="33" name="TextBox 32"/>
          <p:cNvSpPr txBox="1"/>
          <p:nvPr/>
        </p:nvSpPr>
        <p:spPr>
          <a:xfrm>
            <a:off x="1405994" y="5018946"/>
            <a:ext cx="1464313" cy="461665"/>
          </a:xfrm>
          <a:prstGeom prst="rect">
            <a:avLst/>
          </a:prstGeom>
          <a:noFill/>
        </p:spPr>
        <p:txBody>
          <a:bodyPr wrap="none" rtlCol="0">
            <a:spAutoFit/>
          </a:bodyPr>
          <a:lstStyle/>
          <a:p>
            <a:r>
              <a:rPr lang="en-US" sz="2400" dirty="0"/>
              <a:t>e</a:t>
            </a:r>
            <a:r>
              <a:rPr lang="en-US" sz="2400" dirty="0" smtClean="0"/>
              <a:t>ncrypts x</a:t>
            </a:r>
            <a:endParaRPr lang="en-US" sz="2400" dirty="0"/>
          </a:p>
        </p:txBody>
      </p:sp>
      <p:sp>
        <p:nvSpPr>
          <p:cNvPr id="34" name="TextBox 33"/>
          <p:cNvSpPr txBox="1"/>
          <p:nvPr/>
        </p:nvSpPr>
        <p:spPr>
          <a:xfrm>
            <a:off x="4564497" y="2045479"/>
            <a:ext cx="4557114" cy="4812551"/>
          </a:xfrm>
          <a:prstGeom prst="rect">
            <a:avLst/>
          </a:prstGeom>
          <a:solidFill>
            <a:schemeClr val="accent2">
              <a:lumMod val="60000"/>
              <a:lumOff val="40000"/>
            </a:schemeClr>
          </a:solidFill>
        </p:spPr>
        <p:txBody>
          <a:bodyPr wrap="square" rtlCol="0">
            <a:spAutoFit/>
          </a:bodyPr>
          <a:lstStyle/>
          <a:p>
            <a:endParaRPr lang="en-US" dirty="0"/>
          </a:p>
        </p:txBody>
      </p:sp>
      <p:sp>
        <p:nvSpPr>
          <p:cNvPr id="37" name="TextBox 36"/>
          <p:cNvSpPr txBox="1"/>
          <p:nvPr/>
        </p:nvSpPr>
        <p:spPr>
          <a:xfrm>
            <a:off x="5075688" y="2131151"/>
            <a:ext cx="1883629" cy="461665"/>
          </a:xfrm>
          <a:prstGeom prst="rect">
            <a:avLst/>
          </a:prstGeom>
          <a:noFill/>
        </p:spPr>
        <p:txBody>
          <a:bodyPr wrap="square" rtlCol="0">
            <a:spAutoFit/>
          </a:bodyPr>
          <a:lstStyle/>
          <a:p>
            <a:r>
              <a:rPr lang="en-US" sz="2400" dirty="0" smtClean="0"/>
              <a:t>   </a:t>
            </a:r>
            <a:r>
              <a:rPr lang="en-US" sz="2400" dirty="0"/>
              <a:t>f</a:t>
            </a:r>
          </a:p>
        </p:txBody>
      </p:sp>
      <p:sp>
        <p:nvSpPr>
          <p:cNvPr id="38" name="TextBox 37"/>
          <p:cNvSpPr txBox="1"/>
          <p:nvPr/>
        </p:nvSpPr>
        <p:spPr>
          <a:xfrm>
            <a:off x="4651284" y="2973579"/>
            <a:ext cx="6751765" cy="830997"/>
          </a:xfrm>
          <a:prstGeom prst="rect">
            <a:avLst/>
          </a:prstGeom>
          <a:noFill/>
        </p:spPr>
        <p:txBody>
          <a:bodyPr wrap="square" rtlCol="0">
            <a:spAutoFit/>
          </a:bodyPr>
          <a:lstStyle/>
          <a:p>
            <a:pPr marL="342900" indent="-342900">
              <a:buFont typeface="Arial"/>
              <a:buChar char="•"/>
            </a:pPr>
            <a:r>
              <a:rPr lang="en-US" sz="2400" dirty="0" smtClean="0"/>
              <a:t>Compute</a:t>
            </a:r>
            <a:r>
              <a:rPr lang="en-US" sz="2400" dirty="0"/>
              <a:t>	</a:t>
            </a:r>
            <a:r>
              <a:rPr lang="en-US" sz="2400" dirty="0" smtClean="0"/>
              <a:t>      , </a:t>
            </a:r>
          </a:p>
          <a:p>
            <a:pPr marL="342900" indent="-342900">
              <a:buFont typeface="Arial"/>
              <a:buChar char="•"/>
            </a:pPr>
            <a:r>
              <a:rPr lang="en-US" sz="2400" dirty="0" smtClean="0"/>
              <a:t>Compute a NIWI </a:t>
            </a:r>
            <a:r>
              <a:rPr lang="en-US" sz="2400" dirty="0" err="1" smtClean="0"/>
              <a:t>Π</a:t>
            </a:r>
            <a:r>
              <a:rPr lang="en-US" sz="2400" dirty="0" smtClean="0"/>
              <a:t>’ :</a:t>
            </a:r>
            <a:endParaRPr lang="en-US" sz="2400" dirty="0"/>
          </a:p>
        </p:txBody>
      </p:sp>
      <p:sp>
        <p:nvSpPr>
          <p:cNvPr id="41" name="TextBox 40"/>
          <p:cNvSpPr txBox="1"/>
          <p:nvPr/>
        </p:nvSpPr>
        <p:spPr>
          <a:xfrm>
            <a:off x="4794536" y="5860207"/>
            <a:ext cx="5589049" cy="461665"/>
          </a:xfrm>
          <a:prstGeom prst="rect">
            <a:avLst/>
          </a:prstGeom>
          <a:noFill/>
        </p:spPr>
        <p:txBody>
          <a:bodyPr wrap="square" rtlCol="0">
            <a:spAutoFit/>
          </a:bodyPr>
          <a:lstStyle/>
          <a:p>
            <a:r>
              <a:rPr lang="en-US" sz="2400" dirty="0" err="1" smtClean="0"/>
              <a:t>SK</a:t>
            </a:r>
            <a:r>
              <a:rPr lang="en-US" sz="2400" baseline="-25000" dirty="0" err="1" smtClean="0"/>
              <a:t>f</a:t>
            </a:r>
            <a:r>
              <a:rPr lang="en-US" sz="2400" dirty="0" smtClean="0"/>
              <a:t> = (            ,          ,  </a:t>
            </a:r>
            <a:r>
              <a:rPr lang="en-US" sz="2400" dirty="0" err="1" smtClean="0"/>
              <a:t>Π</a:t>
            </a:r>
            <a:r>
              <a:rPr lang="en-US" sz="2400" dirty="0" smtClean="0"/>
              <a:t>’ )</a:t>
            </a:r>
            <a:endParaRPr lang="en-US" sz="2400" dirty="0"/>
          </a:p>
        </p:txBody>
      </p:sp>
      <p:sp>
        <p:nvSpPr>
          <p:cNvPr id="46" name="TextBox 45"/>
          <p:cNvSpPr txBox="1"/>
          <p:nvPr/>
        </p:nvSpPr>
        <p:spPr>
          <a:xfrm>
            <a:off x="6304480" y="4610108"/>
            <a:ext cx="1062615" cy="461665"/>
          </a:xfrm>
          <a:prstGeom prst="rect">
            <a:avLst/>
          </a:prstGeom>
          <a:noFill/>
        </p:spPr>
        <p:txBody>
          <a:bodyPr wrap="square" rtlCol="0">
            <a:spAutoFit/>
          </a:bodyPr>
          <a:lstStyle/>
          <a:p>
            <a:r>
              <a:rPr lang="en-US" sz="2400" dirty="0" smtClean="0"/>
              <a:t>OR</a:t>
            </a:r>
            <a:endParaRPr lang="en-US" sz="2400" dirty="0"/>
          </a:p>
        </p:txBody>
      </p:sp>
      <p:sp>
        <p:nvSpPr>
          <p:cNvPr id="47" name="TextBox 46"/>
          <p:cNvSpPr txBox="1"/>
          <p:nvPr/>
        </p:nvSpPr>
        <p:spPr>
          <a:xfrm>
            <a:off x="5914380" y="4140929"/>
            <a:ext cx="1691238" cy="461665"/>
          </a:xfrm>
          <a:prstGeom prst="rect">
            <a:avLst/>
          </a:prstGeom>
          <a:noFill/>
        </p:spPr>
        <p:txBody>
          <a:bodyPr wrap="none" rtlCol="0">
            <a:spAutoFit/>
          </a:bodyPr>
          <a:lstStyle/>
          <a:p>
            <a:r>
              <a:rPr lang="en-US" sz="2400" dirty="0" smtClean="0"/>
              <a:t>is a key for f </a:t>
            </a:r>
            <a:endParaRPr lang="en-US" sz="2400" dirty="0"/>
          </a:p>
        </p:txBody>
      </p:sp>
      <p:sp>
        <p:nvSpPr>
          <p:cNvPr id="49" name="TextBox 48"/>
          <p:cNvSpPr txBox="1"/>
          <p:nvPr/>
        </p:nvSpPr>
        <p:spPr>
          <a:xfrm>
            <a:off x="5898313" y="5018977"/>
            <a:ext cx="1691238" cy="461665"/>
          </a:xfrm>
          <a:prstGeom prst="rect">
            <a:avLst/>
          </a:prstGeom>
          <a:noFill/>
        </p:spPr>
        <p:txBody>
          <a:bodyPr wrap="none" rtlCol="0">
            <a:spAutoFit/>
          </a:bodyPr>
          <a:lstStyle/>
          <a:p>
            <a:r>
              <a:rPr lang="en-US" sz="2400" dirty="0" smtClean="0"/>
              <a:t>is a key for f</a:t>
            </a:r>
            <a:endParaRPr lang="en-US" sz="2400" dirty="0"/>
          </a:p>
        </p:txBody>
      </p:sp>
      <p:cxnSp>
        <p:nvCxnSpPr>
          <p:cNvPr id="51" name="Straight Arrow Connector 50"/>
          <p:cNvCxnSpPr/>
          <p:nvPr/>
        </p:nvCxnSpPr>
        <p:spPr>
          <a:xfrm flipV="1">
            <a:off x="5136441" y="2559446"/>
            <a:ext cx="993738" cy="5584"/>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pic>
        <p:nvPicPr>
          <p:cNvPr id="53" name="Picture 52" descr="keygen.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31159" y="2095586"/>
            <a:ext cx="1031195" cy="774821"/>
          </a:xfrm>
          <a:prstGeom prst="rect">
            <a:avLst/>
          </a:prstGeom>
        </p:spPr>
      </p:pic>
      <p:sp>
        <p:nvSpPr>
          <p:cNvPr id="56" name="Oval 55"/>
          <p:cNvSpPr/>
          <p:nvPr/>
        </p:nvSpPr>
        <p:spPr>
          <a:xfrm>
            <a:off x="5251436" y="4150234"/>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57" name="Oval 56"/>
          <p:cNvSpPr/>
          <p:nvPr/>
        </p:nvSpPr>
        <p:spPr>
          <a:xfrm>
            <a:off x="5245055" y="5060331"/>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59" name="Oval 58"/>
          <p:cNvSpPr/>
          <p:nvPr/>
        </p:nvSpPr>
        <p:spPr>
          <a:xfrm>
            <a:off x="6392286" y="2995500"/>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60" name="Oval 59"/>
          <p:cNvSpPr/>
          <p:nvPr/>
        </p:nvSpPr>
        <p:spPr>
          <a:xfrm>
            <a:off x="5800553" y="5850319"/>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61" name="Oval 60"/>
          <p:cNvSpPr/>
          <p:nvPr/>
        </p:nvSpPr>
        <p:spPr>
          <a:xfrm>
            <a:off x="7367095" y="2995500"/>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62" name="Oval 61"/>
          <p:cNvSpPr/>
          <p:nvPr/>
        </p:nvSpPr>
        <p:spPr>
          <a:xfrm>
            <a:off x="6608850" y="5857352"/>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63" name="Oval 62"/>
          <p:cNvSpPr/>
          <p:nvPr/>
        </p:nvSpPr>
        <p:spPr>
          <a:xfrm>
            <a:off x="1971322" y="5850319"/>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64" name="Rectangle 63"/>
          <p:cNvSpPr/>
          <p:nvPr/>
        </p:nvSpPr>
        <p:spPr>
          <a:xfrm>
            <a:off x="5168283" y="3933626"/>
            <a:ext cx="2954365" cy="1714292"/>
          </a:xfrm>
          <a:prstGeom prst="rect">
            <a:avLst/>
          </a:prstGeom>
          <a:solidFill>
            <a:schemeClr val="bg1">
              <a:alpha val="0"/>
            </a:schemeClr>
          </a:solidFill>
          <a:ln w="158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tx1"/>
              </a:solidFill>
            </a:endParaRPr>
          </a:p>
        </p:txBody>
      </p:sp>
      <p:sp>
        <p:nvSpPr>
          <p:cNvPr id="52" name="Rounded Rectangle 51"/>
          <p:cNvSpPr/>
          <p:nvPr/>
        </p:nvSpPr>
        <p:spPr>
          <a:xfrm>
            <a:off x="1922252" y="2122535"/>
            <a:ext cx="5444843" cy="744269"/>
          </a:xfrm>
          <a:prstGeom prst="roundRect">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Decryption?</a:t>
            </a:r>
            <a:endParaRPr lang="en-US" sz="2400" dirty="0">
              <a:solidFill>
                <a:schemeClr val="bg1"/>
              </a:solidFill>
            </a:endParaRPr>
          </a:p>
        </p:txBody>
      </p:sp>
    </p:spTree>
    <p:extLst>
      <p:ext uri="{BB962C8B-B14F-4D97-AF65-F5344CB8AC3E}">
        <p14:creationId xmlns:p14="http://schemas.microsoft.com/office/powerpoint/2010/main" val="31465956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5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5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6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62"/>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64"/>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52"/>
                                        </p:tgtEl>
                                        <p:attrNameLst>
                                          <p:attrName>style.visibility</p:attrName>
                                        </p:attrNameLst>
                                      </p:cBhvr>
                                      <p:to>
                                        <p:strVal val="visible"/>
                                      </p:to>
                                    </p:set>
                                  </p:childTnLst>
                                </p:cTn>
                              </p:par>
                            </p:childTnLst>
                          </p:cTn>
                        </p:par>
                        <p:par>
                          <p:cTn id="75" fill="hold">
                            <p:stCondLst>
                              <p:cond delay="0"/>
                            </p:stCondLst>
                            <p:childTnLst>
                              <p:par>
                                <p:cTn id="76" presetID="1" presetClass="entr" presetSubtype="0" fill="hold" grpId="1" nodeType="afterEffect">
                                  <p:stCondLst>
                                    <p:cond delay="0"/>
                                  </p:stCondLst>
                                  <p:childTnLst>
                                    <p:set>
                                      <p:cBhvr>
                                        <p:cTn id="77"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7" grpId="0"/>
      <p:bldP spid="31" grpId="0"/>
      <p:bldP spid="40" grpId="0" animBg="1"/>
      <p:bldP spid="7" grpId="0"/>
      <p:bldP spid="58" grpId="0" animBg="1"/>
      <p:bldP spid="22" grpId="0" animBg="1"/>
      <p:bldP spid="24" grpId="0" animBg="1"/>
      <p:bldP spid="29" grpId="0" animBg="1"/>
      <p:bldP spid="30" grpId="0" animBg="1"/>
      <p:bldP spid="9" grpId="0"/>
      <p:bldP spid="10" grpId="0"/>
      <p:bldP spid="33" grpId="0"/>
      <p:bldP spid="34" grpId="0" animBg="1"/>
      <p:bldP spid="37" grpId="0"/>
      <p:bldP spid="38" grpId="0"/>
      <p:bldP spid="41" grpId="0"/>
      <p:bldP spid="46" grpId="0"/>
      <p:bldP spid="47" grpId="0"/>
      <p:bldP spid="49" grpId="0"/>
      <p:bldP spid="56" grpId="0" animBg="1"/>
      <p:bldP spid="57" grpId="0" animBg="1"/>
      <p:bldP spid="59" grpId="0" animBg="1"/>
      <p:bldP spid="60" grpId="0" animBg="1"/>
      <p:bldP spid="61" grpId="0" animBg="1"/>
      <p:bldP spid="62" grpId="0" animBg="1"/>
      <p:bldP spid="63" grpId="0" animBg="1"/>
      <p:bldP spid="64" grpId="0" animBg="1"/>
      <p:bldP spid="52" grpId="0" animBg="1"/>
      <p:bldP spid="52"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618" y="28437"/>
            <a:ext cx="8229600" cy="1143000"/>
          </a:xfrm>
        </p:spPr>
        <p:txBody>
          <a:bodyPr/>
          <a:lstStyle/>
          <a:p>
            <a:r>
              <a:rPr lang="en-US" dirty="0" smtClean="0"/>
              <a:t>Message Hiding</a:t>
            </a:r>
            <a:endParaRPr lang="en-US" dirty="0"/>
          </a:p>
        </p:txBody>
      </p:sp>
      <p:pic>
        <p:nvPicPr>
          <p:cNvPr id="6" name="Picture 5" descr="latex-image-1.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3207" y="2481108"/>
            <a:ext cx="179459" cy="329008"/>
          </a:xfrm>
          <a:prstGeom prst="rect">
            <a:avLst/>
          </a:prstGeom>
        </p:spPr>
      </p:pic>
      <p:sp>
        <p:nvSpPr>
          <p:cNvPr id="12" name="TextBox 11"/>
          <p:cNvSpPr txBox="1"/>
          <p:nvPr/>
        </p:nvSpPr>
        <p:spPr>
          <a:xfrm>
            <a:off x="881192" y="1602304"/>
            <a:ext cx="2929885" cy="461665"/>
          </a:xfrm>
          <a:prstGeom prst="rect">
            <a:avLst/>
          </a:prstGeom>
          <a:noFill/>
        </p:spPr>
        <p:txBody>
          <a:bodyPr wrap="square" rtlCol="0">
            <a:spAutoFit/>
          </a:bodyPr>
          <a:lstStyle/>
          <a:p>
            <a:r>
              <a:rPr lang="en-US" sz="2400" dirty="0" smtClean="0"/>
              <a:t>Challenge </a:t>
            </a:r>
            <a:r>
              <a:rPr lang="en-US" sz="2400" dirty="0" err="1" smtClean="0"/>
              <a:t>Ciphertext</a:t>
            </a:r>
            <a:endParaRPr lang="en-US" sz="2400" dirty="0"/>
          </a:p>
        </p:txBody>
      </p:sp>
      <p:sp>
        <p:nvSpPr>
          <p:cNvPr id="13" name="Rectangle 12"/>
          <p:cNvSpPr/>
          <p:nvPr/>
        </p:nvSpPr>
        <p:spPr>
          <a:xfrm>
            <a:off x="804509" y="4402436"/>
            <a:ext cx="2457452" cy="830997"/>
          </a:xfrm>
          <a:prstGeom prst="rect">
            <a:avLst/>
          </a:prstGeom>
        </p:spPr>
        <p:txBody>
          <a:bodyPr wrap="square">
            <a:spAutoFit/>
          </a:bodyPr>
          <a:lstStyle/>
          <a:p>
            <a:r>
              <a:rPr lang="en-US" sz="2400" dirty="0" smtClean="0"/>
              <a:t> </a:t>
            </a:r>
            <a:r>
              <a:rPr lang="en-US" sz="2400" dirty="0" err="1" smtClean="0"/>
              <a:t>Π</a:t>
            </a:r>
            <a:r>
              <a:rPr lang="en-US" sz="2400" dirty="0" smtClean="0"/>
              <a:t> : This index is used in the proof</a:t>
            </a:r>
            <a:endParaRPr lang="en-US" sz="2400" dirty="0"/>
          </a:p>
        </p:txBody>
      </p:sp>
      <p:cxnSp>
        <p:nvCxnSpPr>
          <p:cNvPr id="15" name="Straight Arrow Connector 14"/>
          <p:cNvCxnSpPr/>
          <p:nvPr/>
        </p:nvCxnSpPr>
        <p:spPr>
          <a:xfrm flipV="1">
            <a:off x="1969726" y="3096952"/>
            <a:ext cx="0" cy="1101427"/>
          </a:xfrm>
          <a:prstGeom prst="straightConnector1">
            <a:avLst/>
          </a:prstGeom>
          <a:ln>
            <a:solidFill>
              <a:srgbClr val="3366FF"/>
            </a:solidFill>
            <a:tailEnd type="arrow"/>
          </a:ln>
        </p:spPr>
        <p:style>
          <a:lnRef idx="2">
            <a:schemeClr val="accent1"/>
          </a:lnRef>
          <a:fillRef idx="0">
            <a:schemeClr val="accent1"/>
          </a:fillRef>
          <a:effectRef idx="1">
            <a:schemeClr val="accent1"/>
          </a:effectRef>
          <a:fontRef idx="minor">
            <a:schemeClr val="tx1"/>
          </a:fontRef>
        </p:style>
      </p:cxnSp>
      <p:sp>
        <p:nvSpPr>
          <p:cNvPr id="17" name="Oval 16"/>
          <p:cNvSpPr/>
          <p:nvPr/>
        </p:nvSpPr>
        <p:spPr>
          <a:xfrm>
            <a:off x="1693818" y="2373516"/>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18" name="Oval 17"/>
          <p:cNvSpPr/>
          <p:nvPr/>
        </p:nvSpPr>
        <p:spPr>
          <a:xfrm>
            <a:off x="3261961" y="2370420"/>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cxnSp>
        <p:nvCxnSpPr>
          <p:cNvPr id="23" name="Straight Connector 22"/>
          <p:cNvCxnSpPr/>
          <p:nvPr/>
        </p:nvCxnSpPr>
        <p:spPr>
          <a:xfrm>
            <a:off x="4781769" y="1602304"/>
            <a:ext cx="1" cy="4267652"/>
          </a:xfrm>
          <a:prstGeom prst="line">
            <a:avLst/>
          </a:prstGeom>
        </p:spPr>
        <p:style>
          <a:lnRef idx="2">
            <a:schemeClr val="accent1"/>
          </a:lnRef>
          <a:fillRef idx="0">
            <a:schemeClr val="accent1"/>
          </a:fillRef>
          <a:effectRef idx="1">
            <a:schemeClr val="accent1"/>
          </a:effectRef>
          <a:fontRef idx="minor">
            <a:schemeClr val="tx1"/>
          </a:fontRef>
        </p:style>
      </p:cxnSp>
      <p:pic>
        <p:nvPicPr>
          <p:cNvPr id="24" name="Picture 23" descr="latex-image-1.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2811" y="2454306"/>
            <a:ext cx="179459" cy="329008"/>
          </a:xfrm>
          <a:prstGeom prst="rect">
            <a:avLst/>
          </a:prstGeom>
        </p:spPr>
      </p:pic>
      <p:sp>
        <p:nvSpPr>
          <p:cNvPr id="25" name="Oval 24"/>
          <p:cNvSpPr/>
          <p:nvPr/>
        </p:nvSpPr>
        <p:spPr>
          <a:xfrm>
            <a:off x="5863422" y="2346714"/>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26" name="Oval 25"/>
          <p:cNvSpPr/>
          <p:nvPr/>
        </p:nvSpPr>
        <p:spPr>
          <a:xfrm>
            <a:off x="7431565" y="2343618"/>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27" name="TextBox 26"/>
          <p:cNvSpPr txBox="1"/>
          <p:nvPr/>
        </p:nvSpPr>
        <p:spPr>
          <a:xfrm>
            <a:off x="5315768" y="1602304"/>
            <a:ext cx="3607929" cy="461665"/>
          </a:xfrm>
          <a:prstGeom prst="rect">
            <a:avLst/>
          </a:prstGeom>
          <a:noFill/>
        </p:spPr>
        <p:txBody>
          <a:bodyPr wrap="none" rtlCol="0">
            <a:spAutoFit/>
          </a:bodyPr>
          <a:lstStyle/>
          <a:p>
            <a:r>
              <a:rPr lang="en-US" sz="2400" dirty="0" smtClean="0"/>
              <a:t>For all function secret keys:</a:t>
            </a:r>
            <a:endParaRPr lang="en-US" sz="2400" dirty="0"/>
          </a:p>
        </p:txBody>
      </p:sp>
      <p:sp>
        <p:nvSpPr>
          <p:cNvPr id="29" name="TextBox 28"/>
          <p:cNvSpPr txBox="1"/>
          <p:nvPr/>
        </p:nvSpPr>
        <p:spPr>
          <a:xfrm>
            <a:off x="4082022" y="1171437"/>
            <a:ext cx="2488075" cy="461665"/>
          </a:xfrm>
          <a:prstGeom prst="rect">
            <a:avLst/>
          </a:prstGeom>
          <a:noFill/>
        </p:spPr>
        <p:txBody>
          <a:bodyPr wrap="square" rtlCol="0">
            <a:spAutoFit/>
          </a:bodyPr>
          <a:lstStyle/>
          <a:p>
            <a:r>
              <a:rPr lang="en-US" sz="2400" dirty="0" smtClean="0"/>
              <a:t>Hybrid 1</a:t>
            </a:r>
            <a:endParaRPr lang="en-US" sz="2400" dirty="0"/>
          </a:p>
        </p:txBody>
      </p:sp>
      <p:sp>
        <p:nvSpPr>
          <p:cNvPr id="30" name="Rectangle 29"/>
          <p:cNvSpPr/>
          <p:nvPr/>
        </p:nvSpPr>
        <p:spPr>
          <a:xfrm>
            <a:off x="4958050" y="4402436"/>
            <a:ext cx="2457452" cy="830997"/>
          </a:xfrm>
          <a:prstGeom prst="rect">
            <a:avLst/>
          </a:prstGeom>
        </p:spPr>
        <p:txBody>
          <a:bodyPr wrap="square">
            <a:spAutoFit/>
          </a:bodyPr>
          <a:lstStyle/>
          <a:p>
            <a:r>
              <a:rPr lang="en-US" sz="2400" dirty="0" smtClean="0"/>
              <a:t> </a:t>
            </a:r>
            <a:r>
              <a:rPr lang="en-US" sz="2400" dirty="0" err="1" smtClean="0"/>
              <a:t>Π</a:t>
            </a:r>
            <a:r>
              <a:rPr lang="en-US" sz="2400" dirty="0" smtClean="0"/>
              <a:t>’ : This index is used in the proof</a:t>
            </a:r>
            <a:endParaRPr lang="en-US" sz="2400" dirty="0"/>
          </a:p>
        </p:txBody>
      </p:sp>
      <p:cxnSp>
        <p:nvCxnSpPr>
          <p:cNvPr id="31" name="Straight Arrow Connector 30"/>
          <p:cNvCxnSpPr/>
          <p:nvPr/>
        </p:nvCxnSpPr>
        <p:spPr>
          <a:xfrm flipV="1">
            <a:off x="6123267" y="3096952"/>
            <a:ext cx="0" cy="1101427"/>
          </a:xfrm>
          <a:prstGeom prst="straightConnector1">
            <a:avLst/>
          </a:prstGeom>
          <a:ln>
            <a:solidFill>
              <a:srgbClr val="3366FF"/>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390571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25" grpId="0" animBg="1"/>
      <p:bldP spid="2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618" y="28437"/>
            <a:ext cx="8229600" cy="1143000"/>
          </a:xfrm>
        </p:spPr>
        <p:txBody>
          <a:bodyPr/>
          <a:lstStyle/>
          <a:p>
            <a:r>
              <a:rPr lang="en-US" dirty="0" smtClean="0"/>
              <a:t>Message Hiding</a:t>
            </a:r>
            <a:endParaRPr lang="en-US" dirty="0"/>
          </a:p>
        </p:txBody>
      </p:sp>
      <p:pic>
        <p:nvPicPr>
          <p:cNvPr id="6" name="Picture 5" descr="latex-image-1.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3207" y="2481108"/>
            <a:ext cx="179459" cy="329008"/>
          </a:xfrm>
          <a:prstGeom prst="rect">
            <a:avLst/>
          </a:prstGeom>
        </p:spPr>
      </p:pic>
      <p:sp>
        <p:nvSpPr>
          <p:cNvPr id="12" name="TextBox 11"/>
          <p:cNvSpPr txBox="1"/>
          <p:nvPr/>
        </p:nvSpPr>
        <p:spPr>
          <a:xfrm>
            <a:off x="881192" y="1602304"/>
            <a:ext cx="2929885" cy="461665"/>
          </a:xfrm>
          <a:prstGeom prst="rect">
            <a:avLst/>
          </a:prstGeom>
          <a:noFill/>
        </p:spPr>
        <p:txBody>
          <a:bodyPr wrap="square" rtlCol="0">
            <a:spAutoFit/>
          </a:bodyPr>
          <a:lstStyle/>
          <a:p>
            <a:r>
              <a:rPr lang="en-US" sz="2400" dirty="0" smtClean="0"/>
              <a:t>Challenge </a:t>
            </a:r>
            <a:r>
              <a:rPr lang="en-US" sz="2400" dirty="0" err="1" smtClean="0"/>
              <a:t>Ciphertext</a:t>
            </a:r>
            <a:endParaRPr lang="en-US" sz="2400" dirty="0"/>
          </a:p>
        </p:txBody>
      </p:sp>
      <p:sp>
        <p:nvSpPr>
          <p:cNvPr id="13" name="Rectangle 12"/>
          <p:cNvSpPr/>
          <p:nvPr/>
        </p:nvSpPr>
        <p:spPr>
          <a:xfrm>
            <a:off x="804509" y="4402436"/>
            <a:ext cx="2457452" cy="830997"/>
          </a:xfrm>
          <a:prstGeom prst="rect">
            <a:avLst/>
          </a:prstGeom>
        </p:spPr>
        <p:txBody>
          <a:bodyPr wrap="square">
            <a:spAutoFit/>
          </a:bodyPr>
          <a:lstStyle/>
          <a:p>
            <a:r>
              <a:rPr lang="en-US" sz="2400" dirty="0" smtClean="0"/>
              <a:t> </a:t>
            </a:r>
            <a:r>
              <a:rPr lang="en-US" sz="2400" dirty="0" err="1" smtClean="0"/>
              <a:t>Π</a:t>
            </a:r>
            <a:r>
              <a:rPr lang="en-US" sz="2400" dirty="0" smtClean="0"/>
              <a:t> : This index is used in the proof</a:t>
            </a:r>
            <a:endParaRPr lang="en-US" sz="2400" dirty="0"/>
          </a:p>
        </p:txBody>
      </p:sp>
      <p:cxnSp>
        <p:nvCxnSpPr>
          <p:cNvPr id="15" name="Straight Arrow Connector 14"/>
          <p:cNvCxnSpPr/>
          <p:nvPr/>
        </p:nvCxnSpPr>
        <p:spPr>
          <a:xfrm flipV="1">
            <a:off x="1969726" y="3096952"/>
            <a:ext cx="0" cy="1101427"/>
          </a:xfrm>
          <a:prstGeom prst="straightConnector1">
            <a:avLst/>
          </a:prstGeom>
          <a:ln>
            <a:solidFill>
              <a:srgbClr val="3366FF"/>
            </a:solidFill>
            <a:tailEnd type="arrow"/>
          </a:ln>
        </p:spPr>
        <p:style>
          <a:lnRef idx="2">
            <a:schemeClr val="accent1"/>
          </a:lnRef>
          <a:fillRef idx="0">
            <a:schemeClr val="accent1"/>
          </a:fillRef>
          <a:effectRef idx="1">
            <a:schemeClr val="accent1"/>
          </a:effectRef>
          <a:fontRef idx="minor">
            <a:schemeClr val="tx1"/>
          </a:fontRef>
        </p:style>
      </p:cxnSp>
      <p:sp>
        <p:nvSpPr>
          <p:cNvPr id="17" name="Oval 16"/>
          <p:cNvSpPr/>
          <p:nvPr/>
        </p:nvSpPr>
        <p:spPr>
          <a:xfrm>
            <a:off x="1693818" y="2373516"/>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18" name="Oval 17"/>
          <p:cNvSpPr/>
          <p:nvPr/>
        </p:nvSpPr>
        <p:spPr>
          <a:xfrm>
            <a:off x="3261961" y="2370420"/>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y</a:t>
            </a:r>
          </a:p>
        </p:txBody>
      </p:sp>
      <p:cxnSp>
        <p:nvCxnSpPr>
          <p:cNvPr id="23" name="Straight Connector 22"/>
          <p:cNvCxnSpPr/>
          <p:nvPr/>
        </p:nvCxnSpPr>
        <p:spPr>
          <a:xfrm>
            <a:off x="4781769" y="1602304"/>
            <a:ext cx="1" cy="4267652"/>
          </a:xfrm>
          <a:prstGeom prst="line">
            <a:avLst/>
          </a:prstGeom>
        </p:spPr>
        <p:style>
          <a:lnRef idx="2">
            <a:schemeClr val="accent1"/>
          </a:lnRef>
          <a:fillRef idx="0">
            <a:schemeClr val="accent1"/>
          </a:fillRef>
          <a:effectRef idx="1">
            <a:schemeClr val="accent1"/>
          </a:effectRef>
          <a:fontRef idx="minor">
            <a:schemeClr val="tx1"/>
          </a:fontRef>
        </p:style>
      </p:cxnSp>
      <p:pic>
        <p:nvPicPr>
          <p:cNvPr id="24" name="Picture 23" descr="latex-image-1.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2811" y="2454306"/>
            <a:ext cx="179459" cy="329008"/>
          </a:xfrm>
          <a:prstGeom prst="rect">
            <a:avLst/>
          </a:prstGeom>
        </p:spPr>
      </p:pic>
      <p:sp>
        <p:nvSpPr>
          <p:cNvPr id="25" name="Oval 24"/>
          <p:cNvSpPr/>
          <p:nvPr/>
        </p:nvSpPr>
        <p:spPr>
          <a:xfrm>
            <a:off x="5863422" y="2346714"/>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26" name="Oval 25"/>
          <p:cNvSpPr/>
          <p:nvPr/>
        </p:nvSpPr>
        <p:spPr>
          <a:xfrm>
            <a:off x="7431565" y="2343618"/>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27" name="TextBox 26"/>
          <p:cNvSpPr txBox="1"/>
          <p:nvPr/>
        </p:nvSpPr>
        <p:spPr>
          <a:xfrm>
            <a:off x="5315768" y="1602304"/>
            <a:ext cx="3607929" cy="461665"/>
          </a:xfrm>
          <a:prstGeom prst="rect">
            <a:avLst/>
          </a:prstGeom>
          <a:noFill/>
        </p:spPr>
        <p:txBody>
          <a:bodyPr wrap="none" rtlCol="0">
            <a:spAutoFit/>
          </a:bodyPr>
          <a:lstStyle/>
          <a:p>
            <a:r>
              <a:rPr lang="en-US" sz="2400" dirty="0" smtClean="0"/>
              <a:t>For all function secret keys:</a:t>
            </a:r>
            <a:endParaRPr lang="en-US" sz="2400" dirty="0"/>
          </a:p>
        </p:txBody>
      </p:sp>
      <p:sp>
        <p:nvSpPr>
          <p:cNvPr id="29" name="TextBox 28"/>
          <p:cNvSpPr txBox="1"/>
          <p:nvPr/>
        </p:nvSpPr>
        <p:spPr>
          <a:xfrm>
            <a:off x="4082022" y="1171437"/>
            <a:ext cx="2488075" cy="461665"/>
          </a:xfrm>
          <a:prstGeom prst="rect">
            <a:avLst/>
          </a:prstGeom>
          <a:noFill/>
        </p:spPr>
        <p:txBody>
          <a:bodyPr wrap="square" rtlCol="0">
            <a:spAutoFit/>
          </a:bodyPr>
          <a:lstStyle/>
          <a:p>
            <a:r>
              <a:rPr lang="en-US" sz="2400" dirty="0" smtClean="0"/>
              <a:t>Hybrid 2</a:t>
            </a:r>
            <a:endParaRPr lang="en-US" sz="2400" dirty="0"/>
          </a:p>
        </p:txBody>
      </p:sp>
      <p:sp>
        <p:nvSpPr>
          <p:cNvPr id="30" name="Rectangle 29"/>
          <p:cNvSpPr/>
          <p:nvPr/>
        </p:nvSpPr>
        <p:spPr>
          <a:xfrm>
            <a:off x="4958050" y="4402436"/>
            <a:ext cx="2457452" cy="830997"/>
          </a:xfrm>
          <a:prstGeom prst="rect">
            <a:avLst/>
          </a:prstGeom>
        </p:spPr>
        <p:txBody>
          <a:bodyPr wrap="square">
            <a:spAutoFit/>
          </a:bodyPr>
          <a:lstStyle/>
          <a:p>
            <a:r>
              <a:rPr lang="en-US" sz="2400" dirty="0" smtClean="0"/>
              <a:t> </a:t>
            </a:r>
            <a:r>
              <a:rPr lang="en-US" sz="2400" dirty="0" err="1" smtClean="0"/>
              <a:t>Π</a:t>
            </a:r>
            <a:r>
              <a:rPr lang="en-US" sz="2400" dirty="0" smtClean="0"/>
              <a:t>’ : This index is used in the proof</a:t>
            </a:r>
            <a:endParaRPr lang="en-US" sz="2400" dirty="0"/>
          </a:p>
        </p:txBody>
      </p:sp>
      <p:cxnSp>
        <p:nvCxnSpPr>
          <p:cNvPr id="31" name="Straight Arrow Connector 30"/>
          <p:cNvCxnSpPr/>
          <p:nvPr/>
        </p:nvCxnSpPr>
        <p:spPr>
          <a:xfrm flipV="1">
            <a:off x="6123267" y="3096952"/>
            <a:ext cx="0" cy="1101427"/>
          </a:xfrm>
          <a:prstGeom prst="straightConnector1">
            <a:avLst/>
          </a:prstGeom>
          <a:ln>
            <a:solidFill>
              <a:srgbClr val="3366FF"/>
            </a:solidFill>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3109895" y="2118520"/>
            <a:ext cx="881392" cy="861811"/>
          </a:xfrm>
          <a:prstGeom prst="rect">
            <a:avLst/>
          </a:prstGeom>
          <a:noFill/>
          <a:ln w="19050">
            <a:solidFill>
              <a:srgbClr val="FF0000"/>
            </a:solidFill>
          </a:ln>
          <a:effectLst/>
        </p:spPr>
        <p:txBody>
          <a:bodyPr wrap="square" rtlCol="0">
            <a:spAutoFit/>
          </a:bodyPr>
          <a:lstStyle/>
          <a:p>
            <a:endParaRPr lang="en-US" dirty="0"/>
          </a:p>
        </p:txBody>
      </p:sp>
    </p:spTree>
    <p:extLst>
      <p:ext uri="{BB962C8B-B14F-4D97-AF65-F5344CB8AC3E}">
        <p14:creationId xmlns:p14="http://schemas.microsoft.com/office/powerpoint/2010/main" val="7426928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25" grpId="0" animBg="1"/>
      <p:bldP spid="2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618" y="28437"/>
            <a:ext cx="8229600" cy="1143000"/>
          </a:xfrm>
        </p:spPr>
        <p:txBody>
          <a:bodyPr/>
          <a:lstStyle/>
          <a:p>
            <a:r>
              <a:rPr lang="en-US" dirty="0" smtClean="0"/>
              <a:t>Message Hiding</a:t>
            </a:r>
            <a:endParaRPr lang="en-US" dirty="0"/>
          </a:p>
        </p:txBody>
      </p:sp>
      <p:pic>
        <p:nvPicPr>
          <p:cNvPr id="6" name="Picture 5" descr="latex-image-1.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3207" y="2481108"/>
            <a:ext cx="179459" cy="329008"/>
          </a:xfrm>
          <a:prstGeom prst="rect">
            <a:avLst/>
          </a:prstGeom>
        </p:spPr>
      </p:pic>
      <p:sp>
        <p:nvSpPr>
          <p:cNvPr id="12" name="TextBox 11"/>
          <p:cNvSpPr txBox="1"/>
          <p:nvPr/>
        </p:nvSpPr>
        <p:spPr>
          <a:xfrm>
            <a:off x="881192" y="1602304"/>
            <a:ext cx="2929885" cy="461665"/>
          </a:xfrm>
          <a:prstGeom prst="rect">
            <a:avLst/>
          </a:prstGeom>
          <a:noFill/>
        </p:spPr>
        <p:txBody>
          <a:bodyPr wrap="square" rtlCol="0">
            <a:spAutoFit/>
          </a:bodyPr>
          <a:lstStyle/>
          <a:p>
            <a:r>
              <a:rPr lang="en-US" sz="2400" dirty="0" smtClean="0"/>
              <a:t>Challenge </a:t>
            </a:r>
            <a:r>
              <a:rPr lang="en-US" sz="2400" dirty="0" err="1" smtClean="0"/>
              <a:t>Ciphertext</a:t>
            </a:r>
            <a:endParaRPr lang="en-US" sz="2400" dirty="0"/>
          </a:p>
        </p:txBody>
      </p:sp>
      <p:sp>
        <p:nvSpPr>
          <p:cNvPr id="13" name="Rectangle 12"/>
          <p:cNvSpPr/>
          <p:nvPr/>
        </p:nvSpPr>
        <p:spPr>
          <a:xfrm>
            <a:off x="2033235" y="4425082"/>
            <a:ext cx="2457452" cy="830997"/>
          </a:xfrm>
          <a:prstGeom prst="rect">
            <a:avLst/>
          </a:prstGeom>
        </p:spPr>
        <p:txBody>
          <a:bodyPr wrap="square">
            <a:spAutoFit/>
          </a:bodyPr>
          <a:lstStyle/>
          <a:p>
            <a:r>
              <a:rPr lang="en-US" sz="2400" dirty="0" smtClean="0"/>
              <a:t> </a:t>
            </a:r>
            <a:r>
              <a:rPr lang="en-US" sz="2400" dirty="0" err="1" smtClean="0"/>
              <a:t>Π</a:t>
            </a:r>
            <a:r>
              <a:rPr lang="en-US" sz="2400" dirty="0" smtClean="0"/>
              <a:t> : This index is used in the proof</a:t>
            </a:r>
            <a:endParaRPr lang="en-US" sz="2400" dirty="0"/>
          </a:p>
        </p:txBody>
      </p:sp>
      <p:cxnSp>
        <p:nvCxnSpPr>
          <p:cNvPr id="15" name="Straight Arrow Connector 14"/>
          <p:cNvCxnSpPr/>
          <p:nvPr/>
        </p:nvCxnSpPr>
        <p:spPr>
          <a:xfrm flipV="1">
            <a:off x="3498856" y="3096952"/>
            <a:ext cx="0" cy="1101427"/>
          </a:xfrm>
          <a:prstGeom prst="straightConnector1">
            <a:avLst/>
          </a:prstGeom>
          <a:ln>
            <a:solidFill>
              <a:srgbClr val="3366FF"/>
            </a:solidFill>
            <a:tailEnd type="arrow"/>
          </a:ln>
        </p:spPr>
        <p:style>
          <a:lnRef idx="2">
            <a:schemeClr val="accent1"/>
          </a:lnRef>
          <a:fillRef idx="0">
            <a:schemeClr val="accent1"/>
          </a:fillRef>
          <a:effectRef idx="1">
            <a:schemeClr val="accent1"/>
          </a:effectRef>
          <a:fontRef idx="minor">
            <a:schemeClr val="tx1"/>
          </a:fontRef>
        </p:style>
      </p:cxnSp>
      <p:sp>
        <p:nvSpPr>
          <p:cNvPr id="17" name="Oval 16"/>
          <p:cNvSpPr/>
          <p:nvPr/>
        </p:nvSpPr>
        <p:spPr>
          <a:xfrm>
            <a:off x="1693818" y="2373516"/>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18" name="Oval 17"/>
          <p:cNvSpPr/>
          <p:nvPr/>
        </p:nvSpPr>
        <p:spPr>
          <a:xfrm>
            <a:off x="3261961" y="2370420"/>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y</a:t>
            </a:r>
          </a:p>
        </p:txBody>
      </p:sp>
      <p:cxnSp>
        <p:nvCxnSpPr>
          <p:cNvPr id="23" name="Straight Connector 22"/>
          <p:cNvCxnSpPr/>
          <p:nvPr/>
        </p:nvCxnSpPr>
        <p:spPr>
          <a:xfrm>
            <a:off x="4781769" y="1602304"/>
            <a:ext cx="1" cy="4267652"/>
          </a:xfrm>
          <a:prstGeom prst="line">
            <a:avLst/>
          </a:prstGeom>
        </p:spPr>
        <p:style>
          <a:lnRef idx="2">
            <a:schemeClr val="accent1"/>
          </a:lnRef>
          <a:fillRef idx="0">
            <a:schemeClr val="accent1"/>
          </a:fillRef>
          <a:effectRef idx="1">
            <a:schemeClr val="accent1"/>
          </a:effectRef>
          <a:fontRef idx="minor">
            <a:schemeClr val="tx1"/>
          </a:fontRef>
        </p:style>
      </p:cxnSp>
      <p:pic>
        <p:nvPicPr>
          <p:cNvPr id="24" name="Picture 23" descr="latex-image-1.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2811" y="2454306"/>
            <a:ext cx="179459" cy="329008"/>
          </a:xfrm>
          <a:prstGeom prst="rect">
            <a:avLst/>
          </a:prstGeom>
        </p:spPr>
      </p:pic>
      <p:sp>
        <p:nvSpPr>
          <p:cNvPr id="25" name="Oval 24"/>
          <p:cNvSpPr/>
          <p:nvPr/>
        </p:nvSpPr>
        <p:spPr>
          <a:xfrm>
            <a:off x="5863422" y="2346714"/>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26" name="Oval 25"/>
          <p:cNvSpPr/>
          <p:nvPr/>
        </p:nvSpPr>
        <p:spPr>
          <a:xfrm>
            <a:off x="7431565" y="2343618"/>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27" name="TextBox 26"/>
          <p:cNvSpPr txBox="1"/>
          <p:nvPr/>
        </p:nvSpPr>
        <p:spPr>
          <a:xfrm>
            <a:off x="5315768" y="1602304"/>
            <a:ext cx="3607929" cy="461665"/>
          </a:xfrm>
          <a:prstGeom prst="rect">
            <a:avLst/>
          </a:prstGeom>
          <a:noFill/>
        </p:spPr>
        <p:txBody>
          <a:bodyPr wrap="none" rtlCol="0">
            <a:spAutoFit/>
          </a:bodyPr>
          <a:lstStyle/>
          <a:p>
            <a:r>
              <a:rPr lang="en-US" sz="2400" dirty="0" smtClean="0"/>
              <a:t>For all function secret keys:</a:t>
            </a:r>
            <a:endParaRPr lang="en-US" sz="2400" dirty="0"/>
          </a:p>
        </p:txBody>
      </p:sp>
      <p:sp>
        <p:nvSpPr>
          <p:cNvPr id="29" name="TextBox 28"/>
          <p:cNvSpPr txBox="1"/>
          <p:nvPr/>
        </p:nvSpPr>
        <p:spPr>
          <a:xfrm>
            <a:off x="4082022" y="1171437"/>
            <a:ext cx="2488075" cy="461665"/>
          </a:xfrm>
          <a:prstGeom prst="rect">
            <a:avLst/>
          </a:prstGeom>
          <a:noFill/>
        </p:spPr>
        <p:txBody>
          <a:bodyPr wrap="square" rtlCol="0">
            <a:spAutoFit/>
          </a:bodyPr>
          <a:lstStyle/>
          <a:p>
            <a:r>
              <a:rPr lang="en-US" sz="2400" dirty="0" smtClean="0"/>
              <a:t>Hybrid 3</a:t>
            </a:r>
            <a:endParaRPr lang="en-US" sz="2400" dirty="0"/>
          </a:p>
        </p:txBody>
      </p:sp>
      <p:sp>
        <p:nvSpPr>
          <p:cNvPr id="30" name="Rectangle 29"/>
          <p:cNvSpPr/>
          <p:nvPr/>
        </p:nvSpPr>
        <p:spPr>
          <a:xfrm>
            <a:off x="6518104" y="4402436"/>
            <a:ext cx="2457452" cy="830997"/>
          </a:xfrm>
          <a:prstGeom prst="rect">
            <a:avLst/>
          </a:prstGeom>
        </p:spPr>
        <p:txBody>
          <a:bodyPr wrap="square">
            <a:spAutoFit/>
          </a:bodyPr>
          <a:lstStyle/>
          <a:p>
            <a:r>
              <a:rPr lang="en-US" sz="2400" dirty="0" smtClean="0"/>
              <a:t> </a:t>
            </a:r>
            <a:r>
              <a:rPr lang="en-US" sz="2400" dirty="0" err="1" smtClean="0"/>
              <a:t>Π</a:t>
            </a:r>
            <a:r>
              <a:rPr lang="en-US" sz="2400" dirty="0" smtClean="0"/>
              <a:t>’ : This index is used in the proof</a:t>
            </a:r>
            <a:endParaRPr lang="en-US" sz="2400" dirty="0"/>
          </a:p>
        </p:txBody>
      </p:sp>
      <p:cxnSp>
        <p:nvCxnSpPr>
          <p:cNvPr id="31" name="Straight Arrow Connector 30"/>
          <p:cNvCxnSpPr/>
          <p:nvPr/>
        </p:nvCxnSpPr>
        <p:spPr>
          <a:xfrm flipV="1">
            <a:off x="7807901" y="3096952"/>
            <a:ext cx="0" cy="1101427"/>
          </a:xfrm>
          <a:prstGeom prst="straightConnector1">
            <a:avLst/>
          </a:prstGeom>
          <a:ln>
            <a:solidFill>
              <a:srgbClr val="3366FF"/>
            </a:solidFill>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3006324" y="2981654"/>
            <a:ext cx="1023862" cy="1320389"/>
          </a:xfrm>
          <a:prstGeom prst="rect">
            <a:avLst/>
          </a:prstGeom>
          <a:noFill/>
          <a:ln w="19050">
            <a:solidFill>
              <a:srgbClr val="FF0000"/>
            </a:solidFill>
          </a:ln>
          <a:effectLst/>
        </p:spPr>
        <p:txBody>
          <a:bodyPr wrap="square" rtlCol="0">
            <a:spAutoFit/>
          </a:bodyPr>
          <a:lstStyle/>
          <a:p>
            <a:endParaRPr lang="en-US" dirty="0"/>
          </a:p>
        </p:txBody>
      </p:sp>
      <p:sp>
        <p:nvSpPr>
          <p:cNvPr id="20" name="TextBox 19"/>
          <p:cNvSpPr txBox="1"/>
          <p:nvPr/>
        </p:nvSpPr>
        <p:spPr>
          <a:xfrm>
            <a:off x="7295970" y="2981654"/>
            <a:ext cx="1023862" cy="1320389"/>
          </a:xfrm>
          <a:prstGeom prst="rect">
            <a:avLst/>
          </a:prstGeom>
          <a:noFill/>
          <a:ln w="19050">
            <a:solidFill>
              <a:srgbClr val="FF0000"/>
            </a:solidFill>
          </a:ln>
          <a:effectLst/>
        </p:spPr>
        <p:txBody>
          <a:bodyPr wrap="square" rtlCol="0">
            <a:spAutoFit/>
          </a:bodyPr>
          <a:lstStyle/>
          <a:p>
            <a:endParaRPr lang="en-US" dirty="0"/>
          </a:p>
        </p:txBody>
      </p:sp>
    </p:spTree>
    <p:extLst>
      <p:ext uri="{BB962C8B-B14F-4D97-AF65-F5344CB8AC3E}">
        <p14:creationId xmlns:p14="http://schemas.microsoft.com/office/powerpoint/2010/main" val="11258651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25" grpId="0" animBg="1"/>
      <p:bldP spid="2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0" name="Straight Arrow Connector 49"/>
          <p:cNvCxnSpPr/>
          <p:nvPr/>
        </p:nvCxnSpPr>
        <p:spPr>
          <a:xfrm>
            <a:off x="3087625" y="3972963"/>
            <a:ext cx="2723628" cy="0"/>
          </a:xfrm>
          <a:prstGeom prst="straightConnector1">
            <a:avLst/>
          </a:prstGeom>
          <a:ln>
            <a:headEnd type="none"/>
            <a:tailEnd type="triangle"/>
          </a:ln>
        </p:spPr>
        <p:style>
          <a:lnRef idx="2">
            <a:schemeClr val="dk1"/>
          </a:lnRef>
          <a:fillRef idx="0">
            <a:schemeClr val="dk1"/>
          </a:fillRef>
          <a:effectRef idx="1">
            <a:schemeClr val="dk1"/>
          </a:effectRef>
          <a:fontRef idx="minor">
            <a:schemeClr val="tx1"/>
          </a:fontRef>
        </p:style>
      </p:cxnSp>
      <p:sp>
        <p:nvSpPr>
          <p:cNvPr id="24" name="TextBox 23"/>
          <p:cNvSpPr txBox="1"/>
          <p:nvPr/>
        </p:nvSpPr>
        <p:spPr>
          <a:xfrm>
            <a:off x="0" y="86700"/>
            <a:ext cx="9144000" cy="769441"/>
          </a:xfrm>
          <a:prstGeom prst="rect">
            <a:avLst/>
          </a:prstGeom>
          <a:noFill/>
        </p:spPr>
        <p:txBody>
          <a:bodyPr wrap="square" rtlCol="0">
            <a:spAutoFit/>
          </a:bodyPr>
          <a:lstStyle/>
          <a:p>
            <a:pPr algn="ctr"/>
            <a:r>
              <a:rPr lang="en-US" sz="4400" dirty="0" smtClean="0"/>
              <a:t>Classical Encryption</a:t>
            </a:r>
            <a:endParaRPr lang="en-US" sz="4400" dirty="0"/>
          </a:p>
        </p:txBody>
      </p:sp>
      <p:pic>
        <p:nvPicPr>
          <p:cNvPr id="36" name="Picture 3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16200000" flipH="1">
            <a:off x="7810642" y="3030309"/>
            <a:ext cx="1325136" cy="1325136"/>
          </a:xfrm>
          <a:prstGeom prst="rect">
            <a:avLst/>
          </a:prstGeom>
        </p:spPr>
      </p:pic>
      <p:pic>
        <p:nvPicPr>
          <p:cNvPr id="12" name="Picture 11"/>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114974" y="2482486"/>
            <a:ext cx="696279" cy="1020948"/>
          </a:xfrm>
          <a:prstGeom prst="rect">
            <a:avLst/>
          </a:prstGeom>
        </p:spPr>
      </p:pic>
      <p:sp>
        <p:nvSpPr>
          <p:cNvPr id="13" name="Rectangle 12"/>
          <p:cNvSpPr/>
          <p:nvPr/>
        </p:nvSpPr>
        <p:spPr>
          <a:xfrm>
            <a:off x="2925043" y="1234481"/>
            <a:ext cx="3200400" cy="778476"/>
          </a:xfrm>
          <a:prstGeom prst="rect">
            <a:avLst/>
          </a:prstGeom>
          <a:noFill/>
          <a:ln w="28575">
            <a:solidFill>
              <a:srgbClr val="00009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solidFill>
                  <a:schemeClr val="tx1"/>
                </a:solidFill>
              </a:rPr>
              <a:t>“</a:t>
            </a:r>
            <a:r>
              <a:rPr lang="en-US" sz="2800" dirty="0" smtClean="0">
                <a:solidFill>
                  <a:srgbClr val="008000"/>
                </a:solidFill>
              </a:rPr>
              <a:t>All</a:t>
            </a:r>
            <a:r>
              <a:rPr lang="en-US" sz="2800" dirty="0" smtClean="0">
                <a:solidFill>
                  <a:schemeClr val="tx1"/>
                </a:solidFill>
              </a:rPr>
              <a:t> </a:t>
            </a:r>
            <a:r>
              <a:rPr lang="en-US" sz="2800" i="1" dirty="0" smtClean="0">
                <a:solidFill>
                  <a:schemeClr val="tx1"/>
                </a:solidFill>
              </a:rPr>
              <a:t>or</a:t>
            </a:r>
            <a:r>
              <a:rPr lang="en-US" sz="2800" dirty="0" smtClean="0">
                <a:solidFill>
                  <a:schemeClr val="tx1"/>
                </a:solidFill>
              </a:rPr>
              <a:t> </a:t>
            </a:r>
            <a:r>
              <a:rPr lang="en-US" sz="2800" dirty="0" smtClean="0">
                <a:solidFill>
                  <a:srgbClr val="C00000"/>
                </a:solidFill>
              </a:rPr>
              <a:t>nothing</a:t>
            </a:r>
            <a:r>
              <a:rPr lang="en-US" sz="2800" dirty="0" smtClean="0">
                <a:solidFill>
                  <a:schemeClr val="tx1"/>
                </a:solidFill>
              </a:rPr>
              <a:t>”</a:t>
            </a:r>
            <a:endParaRPr lang="en-US" sz="2800" dirty="0">
              <a:solidFill>
                <a:schemeClr val="tx1"/>
              </a:solidFill>
            </a:endParaRPr>
          </a:p>
        </p:txBody>
      </p:sp>
      <mc:AlternateContent xmlns:mc="http://schemas.openxmlformats.org/markup-compatibility/2006" xmlns:a14="http://schemas.microsoft.com/office/drawing/2010/main">
        <mc:Choice Requires="a14">
          <p:sp>
            <p:nvSpPr>
              <p:cNvPr id="38" name="Oval 37"/>
              <p:cNvSpPr/>
              <p:nvPr/>
            </p:nvSpPr>
            <p:spPr>
              <a:xfrm>
                <a:off x="4162343" y="3098609"/>
                <a:ext cx="685119" cy="696491"/>
              </a:xfrm>
              <a:prstGeom prst="ellipse">
                <a:avLst/>
              </a:prstGeom>
              <a:solidFill>
                <a:srgbClr val="FF0D0D"/>
              </a:solidFill>
              <a:ln w="2857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14:m>
                  <m:oMathPara xmlns="" xmlns:m="http://schemas.openxmlformats.org/officeDocument/2006/math">
                    <m:oMathParaPr>
                      <m:jc m:val="center"/>
                    </m:oMathParaPr>
                    <m:oMath xmlns:m="http://schemas.openxmlformats.org/officeDocument/2006/math">
                      <m:r>
                        <a:rPr lang="en-US" sz="3200" b="1" i="1" smtClean="0">
                          <a:solidFill>
                            <a:schemeClr val="bg1"/>
                          </a:solidFill>
                          <a:latin typeface="Cambria Math" panose="02040503050406030204" pitchFamily="18" charset="0"/>
                        </a:rPr>
                        <m:t> </m:t>
                      </m:r>
                      <m:r>
                        <a:rPr lang="en-US" sz="3200" b="1" i="1" smtClean="0">
                          <a:solidFill>
                            <a:schemeClr val="bg1"/>
                          </a:solidFill>
                          <a:latin typeface="Cambria Math" panose="02040503050406030204" pitchFamily="18" charset="0"/>
                        </a:rPr>
                        <m:t>𝒙</m:t>
                      </m:r>
                    </m:oMath>
                  </m:oMathPara>
                </a14:m>
                <a:endParaRPr lang="en-US" sz="3200" b="1" dirty="0">
                  <a:solidFill>
                    <a:schemeClr val="bg1"/>
                  </a:solidFill>
                </a:endParaRPr>
              </a:p>
            </p:txBody>
          </p:sp>
        </mc:Choice>
        <mc:Fallback xmlns="">
          <p:sp>
            <p:nvSpPr>
              <p:cNvPr id="38" name="Oval 37"/>
              <p:cNvSpPr>
                <a:spLocks noRot="1" noChangeAspect="1" noMove="1" noResize="1" noEditPoints="1" noAdjustHandles="1" noChangeArrowheads="1" noChangeShapeType="1" noTextEdit="1"/>
              </p:cNvSpPr>
              <p:nvPr/>
            </p:nvSpPr>
            <p:spPr>
              <a:xfrm>
                <a:off x="4162343" y="3098609"/>
                <a:ext cx="685119" cy="696491"/>
              </a:xfrm>
              <a:prstGeom prst="ellipse">
                <a:avLst/>
              </a:prstGeom>
              <a:blipFill rotWithShape="0">
                <a:blip r:embed="rId7"/>
                <a:stretch>
                  <a:fillRect/>
                </a:stretch>
              </a:blipFill>
              <a:ln w="28575">
                <a:solidFill>
                  <a:srgbClr val="C00000"/>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3913590" y="3153423"/>
                <a:ext cx="1182624" cy="584775"/>
              </a:xfrm>
              <a:prstGeom prst="rect">
                <a:avLst/>
              </a:prstGeom>
              <a:noFill/>
            </p:spPr>
            <p:txBody>
              <a:bodyPr wrap="square" rtlCol="0">
                <a:spAutoFit/>
              </a:bodyPr>
              <a:lstStyle/>
              <a:p>
                <a14:m>
                  <m:oMathPara xmlns="" xmlns:m="http://schemas.openxmlformats.org/officeDocument/2006/math">
                    <m:oMathParaPr>
                      <m:jc m:val="centerGroup"/>
                    </m:oMathParaPr>
                    <m:oMath xmlns:m="http://schemas.openxmlformats.org/officeDocument/2006/math">
                      <m:r>
                        <a:rPr lang="en-US" sz="3200" b="1" i="1" smtClean="0">
                          <a:solidFill>
                            <a:srgbClr val="008000"/>
                          </a:solidFill>
                          <a:latin typeface="Cambria Math" panose="02040503050406030204" pitchFamily="18" charset="0"/>
                        </a:rPr>
                        <m:t>𝒙</m:t>
                      </m:r>
                    </m:oMath>
                  </m:oMathPara>
                </a14:m>
                <a:endParaRPr lang="en-US" sz="3200" b="1" dirty="0"/>
              </a:p>
            </p:txBody>
          </p:sp>
        </mc:Choice>
        <mc:Fallback xmlns="">
          <p:sp>
            <p:nvSpPr>
              <p:cNvPr id="14" name="TextBox 13"/>
              <p:cNvSpPr txBox="1">
                <a:spLocks noRot="1" noChangeAspect="1" noMove="1" noResize="1" noEditPoints="1" noAdjustHandles="1" noChangeArrowheads="1" noChangeShapeType="1" noTextEdit="1"/>
              </p:cNvSpPr>
              <p:nvPr/>
            </p:nvSpPr>
            <p:spPr>
              <a:xfrm>
                <a:off x="3913590" y="3153423"/>
                <a:ext cx="1182624" cy="584775"/>
              </a:xfrm>
              <a:prstGeom prst="rect">
                <a:avLst/>
              </a:prstGeom>
              <a:blipFill rotWithShape="0">
                <a:blip r:embed="rId8"/>
                <a:stretch>
                  <a:fillRect/>
                </a:stretch>
              </a:blipFill>
            </p:spPr>
            <p:txBody>
              <a:bodyPr/>
              <a:lstStyle/>
              <a:p>
                <a:r>
                  <a:rPr lang="en-US">
                    <a:noFill/>
                  </a:rPr>
                  <a:t> </a:t>
                </a:r>
              </a:p>
            </p:txBody>
          </p:sp>
        </mc:Fallback>
      </mc:AlternateContent>
      <p:pic>
        <p:nvPicPr>
          <p:cNvPr id="2" name="Picture 1" descr="person.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35200" y="2711433"/>
            <a:ext cx="2167333" cy="2167333"/>
          </a:xfrm>
          <a:prstGeom prst="rect">
            <a:avLst/>
          </a:prstGeom>
        </p:spPr>
      </p:pic>
      <p:pic>
        <p:nvPicPr>
          <p:cNvPr id="3" name="Picture 2" descr="cloud.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834267" y="2853001"/>
            <a:ext cx="2501876" cy="1546103"/>
          </a:xfrm>
          <a:prstGeom prst="rect">
            <a:avLst/>
          </a:prstGeom>
        </p:spPr>
      </p:pic>
    </p:spTree>
    <p:extLst>
      <p:ext uri="{BB962C8B-B14F-4D97-AF65-F5344CB8AC3E}">
        <p14:creationId xmlns:p14="http://schemas.microsoft.com/office/powerpoint/2010/main" val="30130968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p:cTn id="7" dur="500" fill="hold"/>
                                        <p:tgtEl>
                                          <p:spTgt spid="36"/>
                                        </p:tgtEl>
                                        <p:attrNameLst>
                                          <p:attrName>ppt_w</p:attrName>
                                        </p:attrNameLst>
                                      </p:cBhvr>
                                      <p:tavLst>
                                        <p:tav tm="0">
                                          <p:val>
                                            <p:fltVal val="0"/>
                                          </p:val>
                                        </p:tav>
                                        <p:tav tm="100000">
                                          <p:val>
                                            <p:strVal val="#ppt_w"/>
                                          </p:val>
                                        </p:tav>
                                      </p:tavLst>
                                    </p:anim>
                                    <p:anim calcmode="lin" valueType="num">
                                      <p:cBhvr>
                                        <p:cTn id="8" dur="500" fill="hold"/>
                                        <p:tgtEl>
                                          <p:spTgt spid="36"/>
                                        </p:tgtEl>
                                        <p:attrNameLst>
                                          <p:attrName>ppt_h</p:attrName>
                                        </p:attrNameLst>
                                      </p:cBhvr>
                                      <p:tavLst>
                                        <p:tav tm="0">
                                          <p:val>
                                            <p:fltVal val="0"/>
                                          </p:val>
                                        </p:tav>
                                        <p:tav tm="100000">
                                          <p:val>
                                            <p:strVal val="#ppt_h"/>
                                          </p:val>
                                        </p:tav>
                                      </p:tavLst>
                                    </p:anim>
                                    <p:animEffect transition="in" filter="fade">
                                      <p:cBhvr>
                                        <p:cTn id="9" dur="500"/>
                                        <p:tgtEl>
                                          <p:spTgt spid="36"/>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xit" presetSubtype="1" fill="hold" grpId="0" nodeType="clickEffect">
                                  <p:stCondLst>
                                    <p:cond delay="0"/>
                                  </p:stCondLst>
                                  <p:childTnLst>
                                    <p:animEffect transition="out" filter="wipe(up)">
                                      <p:cBhvr>
                                        <p:cTn id="13" dur="500"/>
                                        <p:tgtEl>
                                          <p:spTgt spid="38"/>
                                        </p:tgtEl>
                                      </p:cBhvr>
                                    </p:animEffect>
                                    <p:set>
                                      <p:cBhvr>
                                        <p:cTn id="14" dur="1" fill="hold">
                                          <p:stCondLst>
                                            <p:cond delay="499"/>
                                          </p:stCondLst>
                                        </p:cTn>
                                        <p:tgtEl>
                                          <p:spTgt spid="38"/>
                                        </p:tgtEl>
                                        <p:attrNameLst>
                                          <p:attrName>style.visibility</p:attrName>
                                        </p:attrNameLst>
                                      </p:cBhvr>
                                      <p:to>
                                        <p:strVal val="hidden"/>
                                      </p:to>
                                    </p:set>
                                  </p:childTnLst>
                                </p:cTn>
                              </p:par>
                            </p:childTnLst>
                          </p:cTn>
                        </p:par>
                        <p:par>
                          <p:cTn id="15" fill="hold">
                            <p:stCondLst>
                              <p:cond delay="500"/>
                            </p:stCondLst>
                            <p:childTnLst>
                              <p:par>
                                <p:cTn id="16" presetID="22" presetClass="entr" presetSubtype="4" fill="hold" nodeType="afterEffect">
                                  <p:stCondLst>
                                    <p:cond delay="0"/>
                                  </p:stCondLst>
                                  <p:childTnLst>
                                    <p:set>
                                      <p:cBhvr>
                                        <p:cTn id="17" dur="1" fill="hold">
                                          <p:stCondLst>
                                            <p:cond delay="0"/>
                                          </p:stCondLst>
                                        </p:cTn>
                                        <p:tgtEl>
                                          <p:spTgt spid="14">
                                            <p:txEl>
                                              <p:pRg st="0" end="0"/>
                                            </p:txEl>
                                          </p:spTgt>
                                        </p:tgtEl>
                                        <p:attrNameLst>
                                          <p:attrName>style.visibility</p:attrName>
                                        </p:attrNameLst>
                                      </p:cBhvr>
                                      <p:to>
                                        <p:strVal val="visible"/>
                                      </p:to>
                                    </p:set>
                                    <p:animEffect transition="in" filter="wipe(down)">
                                      <p:cBhvr>
                                        <p:cTn id="18" dur="500"/>
                                        <p:tgtEl>
                                          <p:spTgt spid="1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xit" presetSubtype="10" fill="hold" nodeType="clickEffect">
                                  <p:stCondLst>
                                    <p:cond delay="0"/>
                                  </p:stCondLst>
                                  <p:childTnLst>
                                    <p:animEffect transition="out" filter="randombar(horizontal)">
                                      <p:cBhvr>
                                        <p:cTn id="22" dur="500"/>
                                        <p:tgtEl>
                                          <p:spTgt spid="36"/>
                                        </p:tgtEl>
                                      </p:cBhvr>
                                    </p:animEffect>
                                    <p:set>
                                      <p:cBhvr>
                                        <p:cTn id="23" dur="1" fill="hold">
                                          <p:stCondLst>
                                            <p:cond delay="499"/>
                                          </p:stCondLst>
                                        </p:cTn>
                                        <p:tgtEl>
                                          <p:spTgt spid="3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12"/>
                                        </p:tgtEl>
                                        <p:attrNameLst>
                                          <p:attrName>style.visibility</p:attrName>
                                        </p:attrNameLst>
                                      </p:cBhvr>
                                      <p:to>
                                        <p:strVal val="visible"/>
                                      </p:to>
                                    </p:set>
                                  </p:childTnLst>
                                </p:cTn>
                              </p:par>
                              <p:par>
                                <p:cTn id="28" presetID="1" presetClass="entr" presetSubtype="0" fill="hold" grpId="1" nodeType="withEffect">
                                  <p:stCondLst>
                                    <p:cond delay="0"/>
                                  </p:stCondLst>
                                  <p:childTnLst>
                                    <p:set>
                                      <p:cBhvr>
                                        <p:cTn id="29" dur="1" fill="hold">
                                          <p:stCondLst>
                                            <p:cond delay="0"/>
                                          </p:stCondLst>
                                        </p:cTn>
                                        <p:tgtEl>
                                          <p:spTgt spid="38"/>
                                        </p:tgtEl>
                                        <p:attrNameLst>
                                          <p:attrName>style.visibility</p:attrName>
                                        </p:attrNameLst>
                                      </p:cBhvr>
                                      <p:to>
                                        <p:strVal val="visible"/>
                                      </p:to>
                                    </p:set>
                                  </p:childTnLst>
                                </p:cTn>
                              </p:par>
                              <p:par>
                                <p:cTn id="30" presetID="1" presetClass="exit" presetSubtype="0" fill="hold" grpId="0" nodeType="withEffect">
                                  <p:stCondLst>
                                    <p:cond delay="0"/>
                                  </p:stCondLst>
                                  <p:childTnLst>
                                    <p:set>
                                      <p:cBhvr>
                                        <p:cTn id="31" dur="1" fill="hold">
                                          <p:stCondLst>
                                            <p:cond delay="0"/>
                                          </p:stCondLst>
                                        </p:cTn>
                                        <p:tgtEl>
                                          <p:spTgt spid="14">
                                            <p:txEl>
                                              <p:pRg st="0" end="0"/>
                                            </p:txEl>
                                          </p:spTgt>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38" grpId="0" animBg="1"/>
      <p:bldP spid="38" grpId="1" animBg="1"/>
      <p:bldP spid="14" grpId="0"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618" y="28437"/>
            <a:ext cx="8229600" cy="1143000"/>
          </a:xfrm>
        </p:spPr>
        <p:txBody>
          <a:bodyPr/>
          <a:lstStyle/>
          <a:p>
            <a:r>
              <a:rPr lang="en-US" dirty="0" smtClean="0"/>
              <a:t>Message Hiding</a:t>
            </a:r>
            <a:endParaRPr lang="en-US" dirty="0"/>
          </a:p>
        </p:txBody>
      </p:sp>
      <p:pic>
        <p:nvPicPr>
          <p:cNvPr id="6" name="Picture 5" descr="latex-image-1.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3207" y="2481108"/>
            <a:ext cx="179459" cy="329008"/>
          </a:xfrm>
          <a:prstGeom prst="rect">
            <a:avLst/>
          </a:prstGeom>
        </p:spPr>
      </p:pic>
      <p:sp>
        <p:nvSpPr>
          <p:cNvPr id="12" name="TextBox 11"/>
          <p:cNvSpPr txBox="1"/>
          <p:nvPr/>
        </p:nvSpPr>
        <p:spPr>
          <a:xfrm>
            <a:off x="881192" y="1602304"/>
            <a:ext cx="2929885" cy="461665"/>
          </a:xfrm>
          <a:prstGeom prst="rect">
            <a:avLst/>
          </a:prstGeom>
          <a:noFill/>
        </p:spPr>
        <p:txBody>
          <a:bodyPr wrap="square" rtlCol="0">
            <a:spAutoFit/>
          </a:bodyPr>
          <a:lstStyle/>
          <a:p>
            <a:r>
              <a:rPr lang="en-US" sz="2400" dirty="0" smtClean="0"/>
              <a:t>Challenge </a:t>
            </a:r>
            <a:r>
              <a:rPr lang="en-US" sz="2400" dirty="0" err="1" smtClean="0"/>
              <a:t>Ciphertext</a:t>
            </a:r>
            <a:endParaRPr lang="en-US" sz="2400" dirty="0"/>
          </a:p>
        </p:txBody>
      </p:sp>
      <p:sp>
        <p:nvSpPr>
          <p:cNvPr id="13" name="Rectangle 12"/>
          <p:cNvSpPr/>
          <p:nvPr/>
        </p:nvSpPr>
        <p:spPr>
          <a:xfrm>
            <a:off x="2033235" y="4425082"/>
            <a:ext cx="2457452" cy="830997"/>
          </a:xfrm>
          <a:prstGeom prst="rect">
            <a:avLst/>
          </a:prstGeom>
        </p:spPr>
        <p:txBody>
          <a:bodyPr wrap="square">
            <a:spAutoFit/>
          </a:bodyPr>
          <a:lstStyle/>
          <a:p>
            <a:r>
              <a:rPr lang="en-US" sz="2400" dirty="0" smtClean="0"/>
              <a:t> </a:t>
            </a:r>
            <a:r>
              <a:rPr lang="en-US" sz="2400" dirty="0" err="1" smtClean="0"/>
              <a:t>Π</a:t>
            </a:r>
            <a:r>
              <a:rPr lang="en-US" sz="2400" dirty="0" smtClean="0"/>
              <a:t> : This index is used in the proof</a:t>
            </a:r>
            <a:endParaRPr lang="en-US" sz="2400" dirty="0"/>
          </a:p>
        </p:txBody>
      </p:sp>
      <p:cxnSp>
        <p:nvCxnSpPr>
          <p:cNvPr id="15" name="Straight Arrow Connector 14"/>
          <p:cNvCxnSpPr/>
          <p:nvPr/>
        </p:nvCxnSpPr>
        <p:spPr>
          <a:xfrm flipV="1">
            <a:off x="3498856" y="3096952"/>
            <a:ext cx="0" cy="1101427"/>
          </a:xfrm>
          <a:prstGeom prst="straightConnector1">
            <a:avLst/>
          </a:prstGeom>
          <a:ln>
            <a:solidFill>
              <a:srgbClr val="3366FF"/>
            </a:solidFill>
            <a:tailEnd type="arrow"/>
          </a:ln>
        </p:spPr>
        <p:style>
          <a:lnRef idx="2">
            <a:schemeClr val="accent1"/>
          </a:lnRef>
          <a:fillRef idx="0">
            <a:schemeClr val="accent1"/>
          </a:fillRef>
          <a:effectRef idx="1">
            <a:schemeClr val="accent1"/>
          </a:effectRef>
          <a:fontRef idx="minor">
            <a:schemeClr val="tx1"/>
          </a:fontRef>
        </p:style>
      </p:cxnSp>
      <p:sp>
        <p:nvSpPr>
          <p:cNvPr id="17" name="Oval 16"/>
          <p:cNvSpPr/>
          <p:nvPr/>
        </p:nvSpPr>
        <p:spPr>
          <a:xfrm>
            <a:off x="1693818" y="2373516"/>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y</a:t>
            </a:r>
          </a:p>
        </p:txBody>
      </p:sp>
      <p:sp>
        <p:nvSpPr>
          <p:cNvPr id="18" name="Oval 17"/>
          <p:cNvSpPr/>
          <p:nvPr/>
        </p:nvSpPr>
        <p:spPr>
          <a:xfrm>
            <a:off x="3261961" y="2370420"/>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y</a:t>
            </a:r>
          </a:p>
        </p:txBody>
      </p:sp>
      <p:cxnSp>
        <p:nvCxnSpPr>
          <p:cNvPr id="23" name="Straight Connector 22"/>
          <p:cNvCxnSpPr/>
          <p:nvPr/>
        </p:nvCxnSpPr>
        <p:spPr>
          <a:xfrm>
            <a:off x="4781769" y="1602304"/>
            <a:ext cx="1" cy="4267652"/>
          </a:xfrm>
          <a:prstGeom prst="line">
            <a:avLst/>
          </a:prstGeom>
        </p:spPr>
        <p:style>
          <a:lnRef idx="2">
            <a:schemeClr val="accent1"/>
          </a:lnRef>
          <a:fillRef idx="0">
            <a:schemeClr val="accent1"/>
          </a:fillRef>
          <a:effectRef idx="1">
            <a:schemeClr val="accent1"/>
          </a:effectRef>
          <a:fontRef idx="minor">
            <a:schemeClr val="tx1"/>
          </a:fontRef>
        </p:style>
      </p:cxnSp>
      <p:pic>
        <p:nvPicPr>
          <p:cNvPr id="24" name="Picture 23" descr="latex-image-1.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2811" y="2454306"/>
            <a:ext cx="179459" cy="329008"/>
          </a:xfrm>
          <a:prstGeom prst="rect">
            <a:avLst/>
          </a:prstGeom>
        </p:spPr>
      </p:pic>
      <p:sp>
        <p:nvSpPr>
          <p:cNvPr id="25" name="Oval 24"/>
          <p:cNvSpPr/>
          <p:nvPr/>
        </p:nvSpPr>
        <p:spPr>
          <a:xfrm>
            <a:off x="5863422" y="2346714"/>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26" name="Oval 25"/>
          <p:cNvSpPr/>
          <p:nvPr/>
        </p:nvSpPr>
        <p:spPr>
          <a:xfrm>
            <a:off x="7431565" y="2343618"/>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27" name="TextBox 26"/>
          <p:cNvSpPr txBox="1"/>
          <p:nvPr/>
        </p:nvSpPr>
        <p:spPr>
          <a:xfrm>
            <a:off x="5315768" y="1602304"/>
            <a:ext cx="3607929" cy="461665"/>
          </a:xfrm>
          <a:prstGeom prst="rect">
            <a:avLst/>
          </a:prstGeom>
          <a:noFill/>
        </p:spPr>
        <p:txBody>
          <a:bodyPr wrap="none" rtlCol="0">
            <a:spAutoFit/>
          </a:bodyPr>
          <a:lstStyle/>
          <a:p>
            <a:r>
              <a:rPr lang="en-US" sz="2400" dirty="0" smtClean="0"/>
              <a:t>For all function secret keys:</a:t>
            </a:r>
            <a:endParaRPr lang="en-US" sz="2400" dirty="0"/>
          </a:p>
        </p:txBody>
      </p:sp>
      <p:sp>
        <p:nvSpPr>
          <p:cNvPr id="29" name="TextBox 28"/>
          <p:cNvSpPr txBox="1"/>
          <p:nvPr/>
        </p:nvSpPr>
        <p:spPr>
          <a:xfrm>
            <a:off x="4082022" y="1171437"/>
            <a:ext cx="2488075" cy="461665"/>
          </a:xfrm>
          <a:prstGeom prst="rect">
            <a:avLst/>
          </a:prstGeom>
          <a:noFill/>
        </p:spPr>
        <p:txBody>
          <a:bodyPr wrap="square" rtlCol="0">
            <a:spAutoFit/>
          </a:bodyPr>
          <a:lstStyle/>
          <a:p>
            <a:r>
              <a:rPr lang="en-US" sz="2400" dirty="0" smtClean="0"/>
              <a:t>Hybrid 4</a:t>
            </a:r>
            <a:endParaRPr lang="en-US" sz="2400" dirty="0"/>
          </a:p>
        </p:txBody>
      </p:sp>
      <p:sp>
        <p:nvSpPr>
          <p:cNvPr id="30" name="Rectangle 29"/>
          <p:cNvSpPr/>
          <p:nvPr/>
        </p:nvSpPr>
        <p:spPr>
          <a:xfrm>
            <a:off x="6518104" y="4402436"/>
            <a:ext cx="2457452" cy="830997"/>
          </a:xfrm>
          <a:prstGeom prst="rect">
            <a:avLst/>
          </a:prstGeom>
        </p:spPr>
        <p:txBody>
          <a:bodyPr wrap="square">
            <a:spAutoFit/>
          </a:bodyPr>
          <a:lstStyle/>
          <a:p>
            <a:r>
              <a:rPr lang="en-US" sz="2400" dirty="0" smtClean="0"/>
              <a:t> </a:t>
            </a:r>
            <a:r>
              <a:rPr lang="en-US" sz="2400" dirty="0" err="1" smtClean="0"/>
              <a:t>Π</a:t>
            </a:r>
            <a:r>
              <a:rPr lang="en-US" sz="2400" dirty="0" smtClean="0"/>
              <a:t>’ : This index is used in the proof</a:t>
            </a:r>
            <a:endParaRPr lang="en-US" sz="2400" dirty="0"/>
          </a:p>
        </p:txBody>
      </p:sp>
      <p:cxnSp>
        <p:nvCxnSpPr>
          <p:cNvPr id="31" name="Straight Arrow Connector 30"/>
          <p:cNvCxnSpPr/>
          <p:nvPr/>
        </p:nvCxnSpPr>
        <p:spPr>
          <a:xfrm flipV="1">
            <a:off x="7807901" y="3096952"/>
            <a:ext cx="0" cy="1101427"/>
          </a:xfrm>
          <a:prstGeom prst="straightConnector1">
            <a:avLst/>
          </a:prstGeom>
          <a:ln>
            <a:solidFill>
              <a:srgbClr val="3366FF"/>
            </a:solidFill>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1553662" y="2124893"/>
            <a:ext cx="881392" cy="861811"/>
          </a:xfrm>
          <a:prstGeom prst="rect">
            <a:avLst/>
          </a:prstGeom>
          <a:noFill/>
          <a:ln w="19050">
            <a:solidFill>
              <a:srgbClr val="FF0000"/>
            </a:solidFill>
          </a:ln>
          <a:effectLst/>
        </p:spPr>
        <p:txBody>
          <a:bodyPr wrap="square" rtlCol="0">
            <a:spAutoFit/>
          </a:bodyPr>
          <a:lstStyle/>
          <a:p>
            <a:endParaRPr lang="en-US" dirty="0"/>
          </a:p>
        </p:txBody>
      </p:sp>
    </p:spTree>
    <p:extLst>
      <p:ext uri="{BB962C8B-B14F-4D97-AF65-F5344CB8AC3E}">
        <p14:creationId xmlns:p14="http://schemas.microsoft.com/office/powerpoint/2010/main" val="5455240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25" grpId="0" animBg="1"/>
      <p:bldP spid="2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994" y="-59558"/>
            <a:ext cx="8229600" cy="1143000"/>
          </a:xfrm>
        </p:spPr>
        <p:txBody>
          <a:bodyPr>
            <a:normAutofit/>
          </a:bodyPr>
          <a:lstStyle/>
          <a:p>
            <a:r>
              <a:rPr lang="en-US" sz="4000" dirty="0" smtClean="0"/>
              <a:t>Verifiability</a:t>
            </a:r>
            <a:br>
              <a:rPr lang="en-US" sz="4000" dirty="0" smtClean="0"/>
            </a:br>
            <a:endParaRPr lang="en-US" sz="2200" dirty="0"/>
          </a:p>
        </p:txBody>
      </p:sp>
      <p:sp>
        <p:nvSpPr>
          <p:cNvPr id="4" name="TextBox 3"/>
          <p:cNvSpPr txBox="1"/>
          <p:nvPr/>
        </p:nvSpPr>
        <p:spPr>
          <a:xfrm>
            <a:off x="-18535" y="854595"/>
            <a:ext cx="9162535" cy="1190853"/>
          </a:xfrm>
          <a:prstGeom prst="rect">
            <a:avLst/>
          </a:prstGeom>
          <a:solidFill>
            <a:schemeClr val="accent1">
              <a:lumMod val="20000"/>
              <a:lumOff val="80000"/>
            </a:schemeClr>
          </a:solidFill>
        </p:spPr>
        <p:txBody>
          <a:bodyPr wrap="square" rtlCol="0">
            <a:spAutoFit/>
          </a:bodyPr>
          <a:lstStyle/>
          <a:p>
            <a:pPr marL="285750" indent="-285750">
              <a:buFont typeface="Arial"/>
              <a:buChar char="•"/>
            </a:pPr>
            <a:endParaRPr lang="en-US" dirty="0"/>
          </a:p>
        </p:txBody>
      </p:sp>
      <p:pic>
        <p:nvPicPr>
          <p:cNvPr id="5" name="Picture 4" descr="setup.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2525" y="854594"/>
            <a:ext cx="871728" cy="871728"/>
          </a:xfrm>
          <a:prstGeom prst="rect">
            <a:avLst/>
          </a:prstGeom>
        </p:spPr>
      </p:pic>
      <p:sp>
        <p:nvSpPr>
          <p:cNvPr id="6" name="TextBox 5"/>
          <p:cNvSpPr txBox="1"/>
          <p:nvPr/>
        </p:nvSpPr>
        <p:spPr>
          <a:xfrm>
            <a:off x="376789" y="1583784"/>
            <a:ext cx="1594533" cy="461665"/>
          </a:xfrm>
          <a:prstGeom prst="rect">
            <a:avLst/>
          </a:prstGeom>
          <a:noFill/>
        </p:spPr>
        <p:txBody>
          <a:bodyPr wrap="square" rtlCol="0">
            <a:spAutoFit/>
          </a:bodyPr>
          <a:lstStyle/>
          <a:p>
            <a:r>
              <a:rPr lang="en-US" sz="2400" dirty="0" err="1" smtClean="0"/>
              <a:t>VFE.Setup</a:t>
            </a:r>
            <a:endParaRPr lang="en-US" sz="2400" dirty="0"/>
          </a:p>
        </p:txBody>
      </p:sp>
      <p:sp>
        <p:nvSpPr>
          <p:cNvPr id="14" name="TextBox 13"/>
          <p:cNvSpPr txBox="1"/>
          <p:nvPr/>
        </p:nvSpPr>
        <p:spPr>
          <a:xfrm>
            <a:off x="2078137" y="1008837"/>
            <a:ext cx="7065071" cy="461665"/>
          </a:xfrm>
          <a:prstGeom prst="rect">
            <a:avLst/>
          </a:prstGeom>
          <a:noFill/>
        </p:spPr>
        <p:txBody>
          <a:bodyPr wrap="square" rtlCol="0">
            <a:spAutoFit/>
          </a:bodyPr>
          <a:lstStyle/>
          <a:p>
            <a:r>
              <a:rPr lang="en-US" sz="2400" dirty="0" smtClean="0"/>
              <a:t>(</a:t>
            </a:r>
            <a:r>
              <a:rPr lang="en-US" sz="2400" dirty="0" smtClean="0">
                <a:solidFill>
                  <a:srgbClr val="FF0000"/>
                </a:solidFill>
              </a:rPr>
              <a:t>MSK, MPK</a:t>
            </a:r>
            <a:r>
              <a:rPr lang="en-US" sz="2400" dirty="0" smtClean="0"/>
              <a:t>)         </a:t>
            </a:r>
            <a:r>
              <a:rPr lang="en-US" sz="2400" dirty="0" err="1" smtClean="0"/>
              <a:t>FE.Setup</a:t>
            </a:r>
            <a:r>
              <a:rPr lang="en-US" sz="2400" dirty="0"/>
              <a:t>, (</a:t>
            </a:r>
            <a:r>
              <a:rPr lang="en-US" sz="2400" dirty="0">
                <a:solidFill>
                  <a:srgbClr val="008000"/>
                </a:solidFill>
              </a:rPr>
              <a:t>MSK, MPK</a:t>
            </a:r>
            <a:r>
              <a:rPr lang="en-US" sz="2400" dirty="0"/>
              <a:t>)         </a:t>
            </a:r>
            <a:r>
              <a:rPr lang="en-US" sz="2400" dirty="0" err="1"/>
              <a:t>FE.Setup</a:t>
            </a:r>
            <a:r>
              <a:rPr lang="en-US" sz="2400" dirty="0"/>
              <a:t> </a:t>
            </a:r>
            <a:endParaRPr lang="en-US" sz="2400" dirty="0" smtClean="0"/>
          </a:p>
        </p:txBody>
      </p:sp>
      <p:sp>
        <p:nvSpPr>
          <p:cNvPr id="23" name="TextBox 22"/>
          <p:cNvSpPr txBox="1"/>
          <p:nvPr/>
        </p:nvSpPr>
        <p:spPr>
          <a:xfrm>
            <a:off x="-18535" y="2045448"/>
            <a:ext cx="4557114" cy="4812551"/>
          </a:xfrm>
          <a:prstGeom prst="rect">
            <a:avLst/>
          </a:prstGeom>
          <a:solidFill>
            <a:schemeClr val="accent3">
              <a:lumMod val="40000"/>
              <a:lumOff val="60000"/>
            </a:schemeClr>
          </a:solidFill>
        </p:spPr>
        <p:txBody>
          <a:bodyPr wrap="square" rtlCol="0">
            <a:spAutoFit/>
          </a:bodyPr>
          <a:lstStyle/>
          <a:p>
            <a:endParaRPr lang="en-US" dirty="0"/>
          </a:p>
        </p:txBody>
      </p:sp>
      <p:pic>
        <p:nvPicPr>
          <p:cNvPr id="25" name="Picture 24" descr="encryp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9102" y="2095586"/>
            <a:ext cx="871728" cy="871728"/>
          </a:xfrm>
          <a:prstGeom prst="rect">
            <a:avLst/>
          </a:prstGeom>
        </p:spPr>
      </p:pic>
      <p:sp>
        <p:nvSpPr>
          <p:cNvPr id="27" name="TextBox 26"/>
          <p:cNvSpPr txBox="1"/>
          <p:nvPr/>
        </p:nvSpPr>
        <p:spPr>
          <a:xfrm>
            <a:off x="492656" y="2131120"/>
            <a:ext cx="1883629" cy="461665"/>
          </a:xfrm>
          <a:prstGeom prst="rect">
            <a:avLst/>
          </a:prstGeom>
          <a:noFill/>
        </p:spPr>
        <p:txBody>
          <a:bodyPr wrap="square" rtlCol="0">
            <a:spAutoFit/>
          </a:bodyPr>
          <a:lstStyle/>
          <a:p>
            <a:r>
              <a:rPr lang="en-US" sz="2400" dirty="0" smtClean="0"/>
              <a:t>   x</a:t>
            </a:r>
            <a:endParaRPr lang="en-US" sz="2400" dirty="0"/>
          </a:p>
        </p:txBody>
      </p:sp>
      <p:sp>
        <p:nvSpPr>
          <p:cNvPr id="31" name="TextBox 30"/>
          <p:cNvSpPr txBox="1"/>
          <p:nvPr/>
        </p:nvSpPr>
        <p:spPr>
          <a:xfrm>
            <a:off x="68252" y="2973548"/>
            <a:ext cx="6751765" cy="830997"/>
          </a:xfrm>
          <a:prstGeom prst="rect">
            <a:avLst/>
          </a:prstGeom>
          <a:noFill/>
        </p:spPr>
        <p:txBody>
          <a:bodyPr wrap="square" rtlCol="0">
            <a:spAutoFit/>
          </a:bodyPr>
          <a:lstStyle/>
          <a:p>
            <a:pPr marL="342900" indent="-342900">
              <a:buFont typeface="Arial"/>
              <a:buChar char="•"/>
            </a:pPr>
            <a:r>
              <a:rPr lang="en-US" sz="2400" dirty="0" smtClean="0"/>
              <a:t>Compute</a:t>
            </a:r>
            <a:r>
              <a:rPr lang="en-US" sz="2400" dirty="0"/>
              <a:t>	</a:t>
            </a:r>
            <a:r>
              <a:rPr lang="en-US" sz="2400" dirty="0" smtClean="0"/>
              <a:t>      , </a:t>
            </a:r>
          </a:p>
          <a:p>
            <a:pPr marL="342900" indent="-342900">
              <a:buFont typeface="Arial"/>
              <a:buChar char="•"/>
            </a:pPr>
            <a:r>
              <a:rPr lang="en-US" sz="2400" dirty="0" smtClean="0"/>
              <a:t>Compute a NIWI </a:t>
            </a:r>
            <a:r>
              <a:rPr lang="en-US" sz="2400" dirty="0" err="1" smtClean="0"/>
              <a:t>Π</a:t>
            </a:r>
            <a:r>
              <a:rPr lang="en-US" sz="2400" dirty="0" smtClean="0"/>
              <a:t> :</a:t>
            </a:r>
            <a:endParaRPr lang="en-US" sz="2400" dirty="0"/>
          </a:p>
        </p:txBody>
      </p:sp>
      <p:sp>
        <p:nvSpPr>
          <p:cNvPr id="40" name="Oval 39"/>
          <p:cNvSpPr/>
          <p:nvPr/>
        </p:nvSpPr>
        <p:spPr>
          <a:xfrm>
            <a:off x="1784531" y="2995500"/>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48" name="TextBox 47"/>
          <p:cNvSpPr txBox="1"/>
          <p:nvPr/>
        </p:nvSpPr>
        <p:spPr>
          <a:xfrm>
            <a:off x="2941234" y="4451755"/>
            <a:ext cx="705063" cy="461665"/>
          </a:xfrm>
          <a:prstGeom prst="rect">
            <a:avLst/>
          </a:prstGeom>
          <a:noFill/>
        </p:spPr>
        <p:txBody>
          <a:bodyPr wrap="square" rtlCol="0">
            <a:spAutoFit/>
          </a:bodyPr>
          <a:lstStyle/>
          <a:p>
            <a:r>
              <a:rPr lang="en-US" sz="2400" dirty="0" smtClean="0"/>
              <a:t> </a:t>
            </a:r>
            <a:endParaRPr lang="en-US" sz="2400" dirty="0"/>
          </a:p>
        </p:txBody>
      </p:sp>
      <p:sp>
        <p:nvSpPr>
          <p:cNvPr id="50" name="TextBox 49"/>
          <p:cNvSpPr txBox="1"/>
          <p:nvPr/>
        </p:nvSpPr>
        <p:spPr>
          <a:xfrm>
            <a:off x="2183643" y="5220199"/>
            <a:ext cx="2354936" cy="461665"/>
          </a:xfrm>
          <a:prstGeom prst="rect">
            <a:avLst/>
          </a:prstGeom>
          <a:noFill/>
        </p:spPr>
        <p:txBody>
          <a:bodyPr wrap="square" rtlCol="0">
            <a:spAutoFit/>
          </a:bodyPr>
          <a:lstStyle/>
          <a:p>
            <a:r>
              <a:rPr lang="en-US" sz="2400" dirty="0" smtClean="0"/>
              <a:t>    </a:t>
            </a:r>
            <a:endParaRPr lang="en-US" sz="2400" dirty="0"/>
          </a:p>
        </p:txBody>
      </p:sp>
      <p:sp>
        <p:nvSpPr>
          <p:cNvPr id="7" name="TextBox 6"/>
          <p:cNvSpPr txBox="1"/>
          <p:nvPr/>
        </p:nvSpPr>
        <p:spPr>
          <a:xfrm>
            <a:off x="211504" y="5860176"/>
            <a:ext cx="5589049" cy="461665"/>
          </a:xfrm>
          <a:prstGeom prst="rect">
            <a:avLst/>
          </a:prstGeom>
          <a:noFill/>
        </p:spPr>
        <p:txBody>
          <a:bodyPr wrap="square" rtlCol="0">
            <a:spAutoFit/>
          </a:bodyPr>
          <a:lstStyle/>
          <a:p>
            <a:r>
              <a:rPr lang="en-US" sz="2400" dirty="0" smtClean="0"/>
              <a:t>CT = (            ,         ,  </a:t>
            </a:r>
            <a:r>
              <a:rPr lang="en-US" sz="2400" dirty="0" err="1" smtClean="0"/>
              <a:t>Π</a:t>
            </a:r>
            <a:r>
              <a:rPr lang="en-US" sz="2400" dirty="0" smtClean="0"/>
              <a:t> )</a:t>
            </a:r>
            <a:endParaRPr lang="en-US" sz="2400" dirty="0"/>
          </a:p>
        </p:txBody>
      </p:sp>
      <p:pic>
        <p:nvPicPr>
          <p:cNvPr id="3" name="Picture 2" descr="latex-image-1.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68751" y="1155837"/>
            <a:ext cx="419100" cy="254000"/>
          </a:xfrm>
          <a:prstGeom prst="rect">
            <a:avLst/>
          </a:prstGeom>
        </p:spPr>
      </p:pic>
      <p:sp>
        <p:nvSpPr>
          <p:cNvPr id="58" name="Oval 57"/>
          <p:cNvSpPr/>
          <p:nvPr/>
        </p:nvSpPr>
        <p:spPr>
          <a:xfrm>
            <a:off x="1110406" y="5850319"/>
            <a:ext cx="644216" cy="471522"/>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 </a:t>
            </a:r>
            <a:endParaRPr lang="en-US" sz="2400" dirty="0">
              <a:solidFill>
                <a:schemeClr val="bg1"/>
              </a:solidFill>
            </a:endParaRPr>
          </a:p>
        </p:txBody>
      </p:sp>
      <p:pic>
        <p:nvPicPr>
          <p:cNvPr id="32" name="Picture 31" descr="latex-image-1.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47339" y="1131985"/>
            <a:ext cx="419100" cy="254000"/>
          </a:xfrm>
          <a:prstGeom prst="rect">
            <a:avLst/>
          </a:prstGeom>
        </p:spPr>
      </p:pic>
      <p:cxnSp>
        <p:nvCxnSpPr>
          <p:cNvPr id="20" name="Straight Arrow Connector 19"/>
          <p:cNvCxnSpPr/>
          <p:nvPr/>
        </p:nvCxnSpPr>
        <p:spPr>
          <a:xfrm flipV="1">
            <a:off x="468530" y="2553862"/>
            <a:ext cx="993738" cy="5584"/>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2" name="Oval 21"/>
          <p:cNvSpPr/>
          <p:nvPr/>
        </p:nvSpPr>
        <p:spPr>
          <a:xfrm>
            <a:off x="2610799" y="2992404"/>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24" name="Rectangle 23"/>
          <p:cNvSpPr/>
          <p:nvPr/>
        </p:nvSpPr>
        <p:spPr>
          <a:xfrm>
            <a:off x="492656" y="3967572"/>
            <a:ext cx="2954365" cy="1714292"/>
          </a:xfrm>
          <a:prstGeom prst="rect">
            <a:avLst/>
          </a:prstGeom>
          <a:solidFill>
            <a:schemeClr val="bg1">
              <a:alpha val="0"/>
            </a:schemeClr>
          </a:solidFill>
          <a:ln w="158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tx1"/>
              </a:solidFill>
            </a:endParaRPr>
          </a:p>
        </p:txBody>
      </p:sp>
      <p:sp>
        <p:nvSpPr>
          <p:cNvPr id="29" name="Oval 28"/>
          <p:cNvSpPr/>
          <p:nvPr/>
        </p:nvSpPr>
        <p:spPr>
          <a:xfrm>
            <a:off x="761260" y="4182797"/>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30" name="Oval 29"/>
          <p:cNvSpPr/>
          <p:nvPr/>
        </p:nvSpPr>
        <p:spPr>
          <a:xfrm>
            <a:off x="754879" y="5092894"/>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9" name="TextBox 8"/>
          <p:cNvSpPr txBox="1"/>
          <p:nvPr/>
        </p:nvSpPr>
        <p:spPr>
          <a:xfrm>
            <a:off x="1721448" y="4610077"/>
            <a:ext cx="1062615" cy="461665"/>
          </a:xfrm>
          <a:prstGeom prst="rect">
            <a:avLst/>
          </a:prstGeom>
          <a:noFill/>
        </p:spPr>
        <p:txBody>
          <a:bodyPr wrap="square" rtlCol="0">
            <a:spAutoFit/>
          </a:bodyPr>
          <a:lstStyle/>
          <a:p>
            <a:r>
              <a:rPr lang="en-US" sz="2400" dirty="0" smtClean="0"/>
              <a:t>OR</a:t>
            </a:r>
            <a:endParaRPr lang="en-US" sz="2400" dirty="0"/>
          </a:p>
        </p:txBody>
      </p:sp>
      <p:sp>
        <p:nvSpPr>
          <p:cNvPr id="10" name="TextBox 9"/>
          <p:cNvSpPr txBox="1"/>
          <p:nvPr/>
        </p:nvSpPr>
        <p:spPr>
          <a:xfrm>
            <a:off x="1409102" y="4140898"/>
            <a:ext cx="1464313" cy="461665"/>
          </a:xfrm>
          <a:prstGeom prst="rect">
            <a:avLst/>
          </a:prstGeom>
          <a:noFill/>
        </p:spPr>
        <p:txBody>
          <a:bodyPr wrap="none" rtlCol="0">
            <a:spAutoFit/>
          </a:bodyPr>
          <a:lstStyle/>
          <a:p>
            <a:r>
              <a:rPr lang="en-US" sz="2400" dirty="0"/>
              <a:t>e</a:t>
            </a:r>
            <a:r>
              <a:rPr lang="en-US" sz="2400" dirty="0" smtClean="0"/>
              <a:t>ncrypts x</a:t>
            </a:r>
            <a:endParaRPr lang="en-US" sz="2400" dirty="0"/>
          </a:p>
        </p:txBody>
      </p:sp>
      <p:sp>
        <p:nvSpPr>
          <p:cNvPr id="33" name="TextBox 32"/>
          <p:cNvSpPr txBox="1"/>
          <p:nvPr/>
        </p:nvSpPr>
        <p:spPr>
          <a:xfrm>
            <a:off x="1405994" y="5018946"/>
            <a:ext cx="1464313" cy="461665"/>
          </a:xfrm>
          <a:prstGeom prst="rect">
            <a:avLst/>
          </a:prstGeom>
          <a:noFill/>
        </p:spPr>
        <p:txBody>
          <a:bodyPr wrap="none" rtlCol="0">
            <a:spAutoFit/>
          </a:bodyPr>
          <a:lstStyle/>
          <a:p>
            <a:r>
              <a:rPr lang="en-US" sz="2400" dirty="0"/>
              <a:t>e</a:t>
            </a:r>
            <a:r>
              <a:rPr lang="en-US" sz="2400" dirty="0" smtClean="0"/>
              <a:t>ncrypts x</a:t>
            </a:r>
            <a:endParaRPr lang="en-US" sz="2400" dirty="0"/>
          </a:p>
        </p:txBody>
      </p:sp>
      <p:sp>
        <p:nvSpPr>
          <p:cNvPr id="34" name="TextBox 33"/>
          <p:cNvSpPr txBox="1"/>
          <p:nvPr/>
        </p:nvSpPr>
        <p:spPr>
          <a:xfrm>
            <a:off x="4564497" y="2045479"/>
            <a:ext cx="4557114" cy="4812551"/>
          </a:xfrm>
          <a:prstGeom prst="rect">
            <a:avLst/>
          </a:prstGeom>
          <a:solidFill>
            <a:schemeClr val="accent2">
              <a:lumMod val="60000"/>
              <a:lumOff val="40000"/>
            </a:schemeClr>
          </a:solidFill>
        </p:spPr>
        <p:txBody>
          <a:bodyPr wrap="square" rtlCol="0">
            <a:spAutoFit/>
          </a:bodyPr>
          <a:lstStyle/>
          <a:p>
            <a:endParaRPr lang="en-US" dirty="0"/>
          </a:p>
        </p:txBody>
      </p:sp>
      <p:sp>
        <p:nvSpPr>
          <p:cNvPr id="37" name="TextBox 36"/>
          <p:cNvSpPr txBox="1"/>
          <p:nvPr/>
        </p:nvSpPr>
        <p:spPr>
          <a:xfrm>
            <a:off x="5075688" y="2131151"/>
            <a:ext cx="1883629" cy="461665"/>
          </a:xfrm>
          <a:prstGeom prst="rect">
            <a:avLst/>
          </a:prstGeom>
          <a:noFill/>
        </p:spPr>
        <p:txBody>
          <a:bodyPr wrap="square" rtlCol="0">
            <a:spAutoFit/>
          </a:bodyPr>
          <a:lstStyle/>
          <a:p>
            <a:r>
              <a:rPr lang="en-US" sz="2400" dirty="0" smtClean="0"/>
              <a:t>   </a:t>
            </a:r>
            <a:r>
              <a:rPr lang="en-US" sz="2400" dirty="0"/>
              <a:t>f</a:t>
            </a:r>
          </a:p>
        </p:txBody>
      </p:sp>
      <p:sp>
        <p:nvSpPr>
          <p:cNvPr id="38" name="TextBox 37"/>
          <p:cNvSpPr txBox="1"/>
          <p:nvPr/>
        </p:nvSpPr>
        <p:spPr>
          <a:xfrm>
            <a:off x="4651284" y="2973579"/>
            <a:ext cx="6751765" cy="830997"/>
          </a:xfrm>
          <a:prstGeom prst="rect">
            <a:avLst/>
          </a:prstGeom>
          <a:noFill/>
        </p:spPr>
        <p:txBody>
          <a:bodyPr wrap="square" rtlCol="0">
            <a:spAutoFit/>
          </a:bodyPr>
          <a:lstStyle/>
          <a:p>
            <a:pPr marL="342900" indent="-342900">
              <a:buFont typeface="Arial"/>
              <a:buChar char="•"/>
            </a:pPr>
            <a:r>
              <a:rPr lang="en-US" sz="2400" dirty="0" smtClean="0"/>
              <a:t>Compute</a:t>
            </a:r>
            <a:r>
              <a:rPr lang="en-US" sz="2400" dirty="0"/>
              <a:t>	</a:t>
            </a:r>
            <a:r>
              <a:rPr lang="en-US" sz="2400" dirty="0" smtClean="0"/>
              <a:t>      , </a:t>
            </a:r>
          </a:p>
          <a:p>
            <a:pPr marL="342900" indent="-342900">
              <a:buFont typeface="Arial"/>
              <a:buChar char="•"/>
            </a:pPr>
            <a:r>
              <a:rPr lang="en-US" sz="2400" dirty="0" smtClean="0"/>
              <a:t>Compute a NIWI </a:t>
            </a:r>
            <a:r>
              <a:rPr lang="en-US" sz="2400" dirty="0" err="1" smtClean="0"/>
              <a:t>Π</a:t>
            </a:r>
            <a:r>
              <a:rPr lang="en-US" sz="2400" dirty="0" smtClean="0"/>
              <a:t>’ :</a:t>
            </a:r>
            <a:endParaRPr lang="en-US" sz="2400" dirty="0"/>
          </a:p>
        </p:txBody>
      </p:sp>
      <p:sp>
        <p:nvSpPr>
          <p:cNvPr id="41" name="TextBox 40"/>
          <p:cNvSpPr txBox="1"/>
          <p:nvPr/>
        </p:nvSpPr>
        <p:spPr>
          <a:xfrm>
            <a:off x="4794536" y="5860207"/>
            <a:ext cx="5589049" cy="461665"/>
          </a:xfrm>
          <a:prstGeom prst="rect">
            <a:avLst/>
          </a:prstGeom>
          <a:noFill/>
        </p:spPr>
        <p:txBody>
          <a:bodyPr wrap="square" rtlCol="0">
            <a:spAutoFit/>
          </a:bodyPr>
          <a:lstStyle/>
          <a:p>
            <a:r>
              <a:rPr lang="en-US" sz="2400" dirty="0" err="1" smtClean="0"/>
              <a:t>SK</a:t>
            </a:r>
            <a:r>
              <a:rPr lang="en-US" sz="2400" baseline="-25000" dirty="0" err="1" smtClean="0"/>
              <a:t>f</a:t>
            </a:r>
            <a:r>
              <a:rPr lang="en-US" sz="2400" dirty="0" smtClean="0"/>
              <a:t> = (            ,          ,  </a:t>
            </a:r>
            <a:r>
              <a:rPr lang="en-US" sz="2400" dirty="0" err="1" smtClean="0"/>
              <a:t>Π</a:t>
            </a:r>
            <a:r>
              <a:rPr lang="en-US" sz="2400" dirty="0" smtClean="0"/>
              <a:t>’ )</a:t>
            </a:r>
            <a:endParaRPr lang="en-US" sz="2400" dirty="0"/>
          </a:p>
        </p:txBody>
      </p:sp>
      <p:sp>
        <p:nvSpPr>
          <p:cNvPr id="46" name="TextBox 45"/>
          <p:cNvSpPr txBox="1"/>
          <p:nvPr/>
        </p:nvSpPr>
        <p:spPr>
          <a:xfrm>
            <a:off x="6304480" y="4610108"/>
            <a:ext cx="1062615" cy="461665"/>
          </a:xfrm>
          <a:prstGeom prst="rect">
            <a:avLst/>
          </a:prstGeom>
          <a:noFill/>
        </p:spPr>
        <p:txBody>
          <a:bodyPr wrap="square" rtlCol="0">
            <a:spAutoFit/>
          </a:bodyPr>
          <a:lstStyle/>
          <a:p>
            <a:r>
              <a:rPr lang="en-US" sz="2400" dirty="0" smtClean="0"/>
              <a:t>OR</a:t>
            </a:r>
            <a:endParaRPr lang="en-US" sz="2400" dirty="0"/>
          </a:p>
        </p:txBody>
      </p:sp>
      <p:sp>
        <p:nvSpPr>
          <p:cNvPr id="47" name="TextBox 46"/>
          <p:cNvSpPr txBox="1"/>
          <p:nvPr/>
        </p:nvSpPr>
        <p:spPr>
          <a:xfrm>
            <a:off x="5914380" y="4140929"/>
            <a:ext cx="1691238" cy="461665"/>
          </a:xfrm>
          <a:prstGeom prst="rect">
            <a:avLst/>
          </a:prstGeom>
          <a:noFill/>
        </p:spPr>
        <p:txBody>
          <a:bodyPr wrap="none" rtlCol="0">
            <a:spAutoFit/>
          </a:bodyPr>
          <a:lstStyle/>
          <a:p>
            <a:r>
              <a:rPr lang="en-US" sz="2400" dirty="0" smtClean="0"/>
              <a:t>is a key for f </a:t>
            </a:r>
            <a:endParaRPr lang="en-US" sz="2400" dirty="0"/>
          </a:p>
        </p:txBody>
      </p:sp>
      <p:sp>
        <p:nvSpPr>
          <p:cNvPr id="49" name="TextBox 48"/>
          <p:cNvSpPr txBox="1"/>
          <p:nvPr/>
        </p:nvSpPr>
        <p:spPr>
          <a:xfrm>
            <a:off x="5898313" y="5018977"/>
            <a:ext cx="1691238" cy="461665"/>
          </a:xfrm>
          <a:prstGeom prst="rect">
            <a:avLst/>
          </a:prstGeom>
          <a:noFill/>
        </p:spPr>
        <p:txBody>
          <a:bodyPr wrap="none" rtlCol="0">
            <a:spAutoFit/>
          </a:bodyPr>
          <a:lstStyle/>
          <a:p>
            <a:r>
              <a:rPr lang="en-US" sz="2400" dirty="0" smtClean="0"/>
              <a:t>is a key for f</a:t>
            </a:r>
            <a:endParaRPr lang="en-US" sz="2400" dirty="0"/>
          </a:p>
        </p:txBody>
      </p:sp>
      <p:cxnSp>
        <p:nvCxnSpPr>
          <p:cNvPr id="51" name="Straight Arrow Connector 50"/>
          <p:cNvCxnSpPr/>
          <p:nvPr/>
        </p:nvCxnSpPr>
        <p:spPr>
          <a:xfrm flipV="1">
            <a:off x="5136441" y="2559446"/>
            <a:ext cx="993738" cy="5584"/>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pic>
        <p:nvPicPr>
          <p:cNvPr id="53" name="Picture 52" descr="keygen.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31159" y="2095586"/>
            <a:ext cx="1031195" cy="774821"/>
          </a:xfrm>
          <a:prstGeom prst="rect">
            <a:avLst/>
          </a:prstGeom>
        </p:spPr>
      </p:pic>
      <p:sp>
        <p:nvSpPr>
          <p:cNvPr id="56" name="Oval 55"/>
          <p:cNvSpPr/>
          <p:nvPr/>
        </p:nvSpPr>
        <p:spPr>
          <a:xfrm>
            <a:off x="5251436" y="4150234"/>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57" name="Oval 56"/>
          <p:cNvSpPr/>
          <p:nvPr/>
        </p:nvSpPr>
        <p:spPr>
          <a:xfrm>
            <a:off x="5245055" y="5060331"/>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59" name="Oval 58"/>
          <p:cNvSpPr/>
          <p:nvPr/>
        </p:nvSpPr>
        <p:spPr>
          <a:xfrm>
            <a:off x="6392286" y="2995500"/>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60" name="Oval 59"/>
          <p:cNvSpPr/>
          <p:nvPr/>
        </p:nvSpPr>
        <p:spPr>
          <a:xfrm>
            <a:off x="5800553" y="5850319"/>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61" name="Oval 60"/>
          <p:cNvSpPr/>
          <p:nvPr/>
        </p:nvSpPr>
        <p:spPr>
          <a:xfrm>
            <a:off x="7367095" y="2995500"/>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62" name="Oval 61"/>
          <p:cNvSpPr/>
          <p:nvPr/>
        </p:nvSpPr>
        <p:spPr>
          <a:xfrm>
            <a:off x="6608850" y="5857352"/>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63" name="Oval 62"/>
          <p:cNvSpPr/>
          <p:nvPr/>
        </p:nvSpPr>
        <p:spPr>
          <a:xfrm>
            <a:off x="1971322" y="5850319"/>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64" name="Rectangle 63"/>
          <p:cNvSpPr/>
          <p:nvPr/>
        </p:nvSpPr>
        <p:spPr>
          <a:xfrm>
            <a:off x="5168283" y="3933626"/>
            <a:ext cx="2954365" cy="1714292"/>
          </a:xfrm>
          <a:prstGeom prst="rect">
            <a:avLst/>
          </a:prstGeom>
          <a:solidFill>
            <a:schemeClr val="bg1">
              <a:alpha val="0"/>
            </a:schemeClr>
          </a:solidFill>
          <a:ln w="158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tx1"/>
              </a:solidFill>
            </a:endParaRPr>
          </a:p>
        </p:txBody>
      </p:sp>
      <p:pic>
        <p:nvPicPr>
          <p:cNvPr id="11" name="Picture 10" descr="tick.jpe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435021" y="3870479"/>
            <a:ext cx="667459" cy="891092"/>
          </a:xfrm>
          <a:prstGeom prst="rect">
            <a:avLst/>
          </a:prstGeom>
        </p:spPr>
      </p:pic>
      <p:pic>
        <p:nvPicPr>
          <p:cNvPr id="65" name="Picture 64" descr="tick.jpe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68982" y="4790772"/>
            <a:ext cx="667459" cy="891092"/>
          </a:xfrm>
          <a:prstGeom prst="rect">
            <a:avLst/>
          </a:prstGeom>
        </p:spPr>
      </p:pic>
      <p:sp>
        <p:nvSpPr>
          <p:cNvPr id="69" name="Rounded Rectangle 68"/>
          <p:cNvSpPr/>
          <p:nvPr/>
        </p:nvSpPr>
        <p:spPr>
          <a:xfrm>
            <a:off x="1001427" y="4166282"/>
            <a:ext cx="7586217" cy="1086913"/>
          </a:xfrm>
          <a:prstGeom prst="roundRect">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Verifiability needs majority correct systems.</a:t>
            </a:r>
            <a:endParaRPr lang="en-US" sz="2400" dirty="0">
              <a:solidFill>
                <a:schemeClr val="bg1"/>
              </a:solidFill>
            </a:endParaRPr>
          </a:p>
        </p:txBody>
      </p:sp>
      <p:sp>
        <p:nvSpPr>
          <p:cNvPr id="52" name="Multiply 51"/>
          <p:cNvSpPr/>
          <p:nvPr/>
        </p:nvSpPr>
        <p:spPr>
          <a:xfrm>
            <a:off x="3039393" y="2428041"/>
            <a:ext cx="2840526" cy="1931994"/>
          </a:xfrm>
          <a:prstGeom prst="mathMultiply">
            <a:avLst/>
          </a:prstGeom>
          <a:solidFill>
            <a:srgbClr val="C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78485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5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5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6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62"/>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64"/>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11"/>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65"/>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1" nodeType="clickEffect">
                                  <p:stCondLst>
                                    <p:cond delay="0"/>
                                  </p:stCondLst>
                                  <p:childTnLst>
                                    <p:set>
                                      <p:cBhvr>
                                        <p:cTn id="80" dur="1" fill="hold">
                                          <p:stCondLst>
                                            <p:cond delay="0"/>
                                          </p:stCondLst>
                                        </p:cTn>
                                        <p:tgtEl>
                                          <p:spTgt spid="52"/>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69"/>
                                        </p:tgtEl>
                                        <p:attrNameLst>
                                          <p:attrName>style.visibility</p:attrName>
                                        </p:attrNameLst>
                                      </p:cBhvr>
                                      <p:to>
                                        <p:strVal val="visible"/>
                                      </p:to>
                                    </p:set>
                                  </p:childTnLst>
                                </p:cTn>
                              </p:par>
                            </p:childTnLst>
                          </p:cTn>
                        </p:par>
                        <p:par>
                          <p:cTn id="85" fill="hold">
                            <p:stCondLst>
                              <p:cond delay="0"/>
                            </p:stCondLst>
                            <p:childTnLst>
                              <p:par>
                                <p:cTn id="86" presetID="1" presetClass="entr" presetSubtype="0" fill="hold" grpId="1" nodeType="afterEffect">
                                  <p:stCondLst>
                                    <p:cond delay="0"/>
                                  </p:stCondLst>
                                  <p:childTnLst>
                                    <p:set>
                                      <p:cBhvr>
                                        <p:cTn id="87" dur="1" fill="hold">
                                          <p:stCondLst>
                                            <p:cond delay="0"/>
                                          </p:stCondLst>
                                        </p:cTn>
                                        <p:tgtEl>
                                          <p:spTgt spid="69"/>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7" grpId="0"/>
      <p:bldP spid="31" grpId="0"/>
      <p:bldP spid="40" grpId="0" animBg="1"/>
      <p:bldP spid="7" grpId="0"/>
      <p:bldP spid="58" grpId="0" animBg="1"/>
      <p:bldP spid="22" grpId="0" animBg="1"/>
      <p:bldP spid="24" grpId="0" animBg="1"/>
      <p:bldP spid="29" grpId="0" animBg="1"/>
      <p:bldP spid="30" grpId="0" animBg="1"/>
      <p:bldP spid="9" grpId="0"/>
      <p:bldP spid="10" grpId="0"/>
      <p:bldP spid="33" grpId="0"/>
      <p:bldP spid="34" grpId="0" animBg="1"/>
      <p:bldP spid="37" grpId="0"/>
      <p:bldP spid="38" grpId="0"/>
      <p:bldP spid="41" grpId="0"/>
      <p:bldP spid="46" grpId="0"/>
      <p:bldP spid="47" grpId="0"/>
      <p:bldP spid="49" grpId="0"/>
      <p:bldP spid="56" grpId="0" animBg="1"/>
      <p:bldP spid="57" grpId="0" animBg="1"/>
      <p:bldP spid="59" grpId="0" animBg="1"/>
      <p:bldP spid="60" grpId="0" animBg="1"/>
      <p:bldP spid="61" grpId="0" animBg="1"/>
      <p:bldP spid="62" grpId="0" animBg="1"/>
      <p:bldP spid="63" grpId="0" animBg="1"/>
      <p:bldP spid="64" grpId="0" animBg="1"/>
      <p:bldP spid="69" grpId="0" animBg="1"/>
      <p:bldP spid="69" grpId="1" animBg="1"/>
      <p:bldP spid="52" grpId="0" animBg="1"/>
      <p:bldP spid="52"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994" y="-59558"/>
            <a:ext cx="8229600" cy="1143000"/>
          </a:xfrm>
        </p:spPr>
        <p:txBody>
          <a:bodyPr>
            <a:normAutofit/>
          </a:bodyPr>
          <a:lstStyle/>
          <a:p>
            <a:r>
              <a:rPr lang="en-US" sz="4000" dirty="0" smtClean="0"/>
              <a:t>Next Attempt</a:t>
            </a:r>
            <a:endParaRPr lang="en-US" sz="2200" dirty="0"/>
          </a:p>
        </p:txBody>
      </p:sp>
      <p:sp>
        <p:nvSpPr>
          <p:cNvPr id="4" name="TextBox 3"/>
          <p:cNvSpPr txBox="1"/>
          <p:nvPr/>
        </p:nvSpPr>
        <p:spPr>
          <a:xfrm>
            <a:off x="-18535" y="854595"/>
            <a:ext cx="9162535" cy="1190853"/>
          </a:xfrm>
          <a:prstGeom prst="rect">
            <a:avLst/>
          </a:prstGeom>
          <a:solidFill>
            <a:schemeClr val="accent1">
              <a:lumMod val="20000"/>
              <a:lumOff val="80000"/>
            </a:schemeClr>
          </a:solidFill>
        </p:spPr>
        <p:txBody>
          <a:bodyPr wrap="square" rtlCol="0">
            <a:spAutoFit/>
          </a:bodyPr>
          <a:lstStyle/>
          <a:p>
            <a:pPr marL="285750" indent="-285750">
              <a:buFont typeface="Arial"/>
              <a:buChar char="•"/>
            </a:pPr>
            <a:endParaRPr lang="en-US" dirty="0"/>
          </a:p>
        </p:txBody>
      </p:sp>
      <p:pic>
        <p:nvPicPr>
          <p:cNvPr id="5" name="Picture 4" descr="setup.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2525" y="854594"/>
            <a:ext cx="871728" cy="871728"/>
          </a:xfrm>
          <a:prstGeom prst="rect">
            <a:avLst/>
          </a:prstGeom>
        </p:spPr>
      </p:pic>
      <p:sp>
        <p:nvSpPr>
          <p:cNvPr id="6" name="TextBox 5"/>
          <p:cNvSpPr txBox="1"/>
          <p:nvPr/>
        </p:nvSpPr>
        <p:spPr>
          <a:xfrm>
            <a:off x="376789" y="1583784"/>
            <a:ext cx="1594533" cy="461665"/>
          </a:xfrm>
          <a:prstGeom prst="rect">
            <a:avLst/>
          </a:prstGeom>
          <a:noFill/>
        </p:spPr>
        <p:txBody>
          <a:bodyPr wrap="square" rtlCol="0">
            <a:spAutoFit/>
          </a:bodyPr>
          <a:lstStyle/>
          <a:p>
            <a:r>
              <a:rPr lang="en-US" sz="2400" dirty="0" err="1" smtClean="0"/>
              <a:t>VFE.Setup</a:t>
            </a:r>
            <a:endParaRPr lang="en-US" sz="2400" dirty="0"/>
          </a:p>
        </p:txBody>
      </p:sp>
      <p:sp>
        <p:nvSpPr>
          <p:cNvPr id="14" name="TextBox 13"/>
          <p:cNvSpPr txBox="1"/>
          <p:nvPr/>
        </p:nvSpPr>
        <p:spPr>
          <a:xfrm>
            <a:off x="2078137" y="1008837"/>
            <a:ext cx="7426810" cy="830997"/>
          </a:xfrm>
          <a:prstGeom prst="rect">
            <a:avLst/>
          </a:prstGeom>
          <a:noFill/>
        </p:spPr>
        <p:txBody>
          <a:bodyPr wrap="square" rtlCol="0">
            <a:spAutoFit/>
          </a:bodyPr>
          <a:lstStyle/>
          <a:p>
            <a:r>
              <a:rPr lang="en-US" sz="2400" dirty="0" smtClean="0"/>
              <a:t>(</a:t>
            </a:r>
            <a:r>
              <a:rPr lang="en-US" sz="2400" dirty="0" smtClean="0">
                <a:solidFill>
                  <a:srgbClr val="FF0000"/>
                </a:solidFill>
              </a:rPr>
              <a:t>MSK, MPK</a:t>
            </a:r>
            <a:r>
              <a:rPr lang="en-US" sz="2400" dirty="0" smtClean="0"/>
              <a:t>) , (</a:t>
            </a:r>
            <a:r>
              <a:rPr lang="en-US" sz="2400" dirty="0" smtClean="0">
                <a:solidFill>
                  <a:srgbClr val="008000"/>
                </a:solidFill>
              </a:rPr>
              <a:t>MSK, MPK</a:t>
            </a:r>
            <a:r>
              <a:rPr lang="en-US" sz="2400" dirty="0"/>
              <a:t>) , (</a:t>
            </a:r>
            <a:r>
              <a:rPr lang="en-US" sz="2400" dirty="0">
                <a:solidFill>
                  <a:srgbClr val="0000FF"/>
                </a:solidFill>
              </a:rPr>
              <a:t>MSK, MPK</a:t>
            </a:r>
            <a:r>
              <a:rPr lang="en-US" sz="2400" dirty="0"/>
              <a:t>)</a:t>
            </a:r>
          </a:p>
          <a:p>
            <a:endParaRPr lang="en-US" sz="2400" dirty="0" smtClean="0"/>
          </a:p>
        </p:txBody>
      </p:sp>
      <p:sp>
        <p:nvSpPr>
          <p:cNvPr id="23" name="TextBox 22"/>
          <p:cNvSpPr txBox="1"/>
          <p:nvPr/>
        </p:nvSpPr>
        <p:spPr>
          <a:xfrm>
            <a:off x="-18535" y="2045448"/>
            <a:ext cx="4557114" cy="4812551"/>
          </a:xfrm>
          <a:prstGeom prst="rect">
            <a:avLst/>
          </a:prstGeom>
          <a:solidFill>
            <a:schemeClr val="accent3">
              <a:lumMod val="40000"/>
              <a:lumOff val="60000"/>
            </a:schemeClr>
          </a:solidFill>
        </p:spPr>
        <p:txBody>
          <a:bodyPr wrap="square" rtlCol="0">
            <a:spAutoFit/>
          </a:bodyPr>
          <a:lstStyle/>
          <a:p>
            <a:endParaRPr lang="en-US" dirty="0"/>
          </a:p>
        </p:txBody>
      </p:sp>
      <p:pic>
        <p:nvPicPr>
          <p:cNvPr id="25" name="Picture 24" descr="encryp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9102" y="2095586"/>
            <a:ext cx="871728" cy="871728"/>
          </a:xfrm>
          <a:prstGeom prst="rect">
            <a:avLst/>
          </a:prstGeom>
        </p:spPr>
      </p:pic>
      <p:sp>
        <p:nvSpPr>
          <p:cNvPr id="27" name="TextBox 26"/>
          <p:cNvSpPr txBox="1"/>
          <p:nvPr/>
        </p:nvSpPr>
        <p:spPr>
          <a:xfrm>
            <a:off x="492656" y="2131120"/>
            <a:ext cx="1883629" cy="461665"/>
          </a:xfrm>
          <a:prstGeom prst="rect">
            <a:avLst/>
          </a:prstGeom>
          <a:noFill/>
        </p:spPr>
        <p:txBody>
          <a:bodyPr wrap="square" rtlCol="0">
            <a:spAutoFit/>
          </a:bodyPr>
          <a:lstStyle/>
          <a:p>
            <a:r>
              <a:rPr lang="en-US" sz="2400" dirty="0" smtClean="0"/>
              <a:t>   x</a:t>
            </a:r>
            <a:endParaRPr lang="en-US" sz="2400" dirty="0"/>
          </a:p>
        </p:txBody>
      </p:sp>
      <p:sp>
        <p:nvSpPr>
          <p:cNvPr id="31" name="TextBox 30"/>
          <p:cNvSpPr txBox="1"/>
          <p:nvPr/>
        </p:nvSpPr>
        <p:spPr>
          <a:xfrm>
            <a:off x="68252" y="2973548"/>
            <a:ext cx="6751765" cy="830997"/>
          </a:xfrm>
          <a:prstGeom prst="rect">
            <a:avLst/>
          </a:prstGeom>
          <a:noFill/>
        </p:spPr>
        <p:txBody>
          <a:bodyPr wrap="square" rtlCol="0">
            <a:spAutoFit/>
          </a:bodyPr>
          <a:lstStyle/>
          <a:p>
            <a:pPr marL="342900" indent="-342900">
              <a:buFont typeface="Arial"/>
              <a:buChar char="•"/>
            </a:pPr>
            <a:r>
              <a:rPr lang="en-US" sz="2400" dirty="0" smtClean="0"/>
              <a:t>Compute</a:t>
            </a:r>
            <a:r>
              <a:rPr lang="en-US" sz="2400" dirty="0"/>
              <a:t>	</a:t>
            </a:r>
            <a:r>
              <a:rPr lang="en-US" sz="2400" dirty="0" smtClean="0"/>
              <a:t>      ,           ,</a:t>
            </a:r>
          </a:p>
          <a:p>
            <a:pPr marL="342900" indent="-342900">
              <a:buFont typeface="Arial"/>
              <a:buChar char="•"/>
            </a:pPr>
            <a:r>
              <a:rPr lang="en-US" sz="2400" dirty="0" smtClean="0"/>
              <a:t>Compute a NIWI </a:t>
            </a:r>
            <a:r>
              <a:rPr lang="en-US" sz="2400" dirty="0" err="1" smtClean="0"/>
              <a:t>Π</a:t>
            </a:r>
            <a:r>
              <a:rPr lang="en-US" sz="2400" dirty="0" smtClean="0"/>
              <a:t> :</a:t>
            </a:r>
            <a:endParaRPr lang="en-US" sz="2400" dirty="0"/>
          </a:p>
        </p:txBody>
      </p:sp>
      <p:sp>
        <p:nvSpPr>
          <p:cNvPr id="40" name="Oval 39"/>
          <p:cNvSpPr/>
          <p:nvPr/>
        </p:nvSpPr>
        <p:spPr>
          <a:xfrm>
            <a:off x="1784531" y="2995500"/>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48" name="TextBox 47"/>
          <p:cNvSpPr txBox="1"/>
          <p:nvPr/>
        </p:nvSpPr>
        <p:spPr>
          <a:xfrm>
            <a:off x="2941234" y="4451755"/>
            <a:ext cx="705063" cy="461665"/>
          </a:xfrm>
          <a:prstGeom prst="rect">
            <a:avLst/>
          </a:prstGeom>
          <a:noFill/>
        </p:spPr>
        <p:txBody>
          <a:bodyPr wrap="square" rtlCol="0">
            <a:spAutoFit/>
          </a:bodyPr>
          <a:lstStyle/>
          <a:p>
            <a:r>
              <a:rPr lang="en-US" sz="2400" dirty="0" smtClean="0"/>
              <a:t> </a:t>
            </a:r>
            <a:endParaRPr lang="en-US" sz="2400" dirty="0"/>
          </a:p>
        </p:txBody>
      </p:sp>
      <p:sp>
        <p:nvSpPr>
          <p:cNvPr id="50" name="TextBox 49"/>
          <p:cNvSpPr txBox="1"/>
          <p:nvPr/>
        </p:nvSpPr>
        <p:spPr>
          <a:xfrm>
            <a:off x="2183643" y="5220199"/>
            <a:ext cx="2354936" cy="461665"/>
          </a:xfrm>
          <a:prstGeom prst="rect">
            <a:avLst/>
          </a:prstGeom>
          <a:noFill/>
        </p:spPr>
        <p:txBody>
          <a:bodyPr wrap="square" rtlCol="0">
            <a:spAutoFit/>
          </a:bodyPr>
          <a:lstStyle/>
          <a:p>
            <a:r>
              <a:rPr lang="en-US" sz="2400" dirty="0" smtClean="0"/>
              <a:t>    </a:t>
            </a:r>
            <a:endParaRPr lang="en-US" sz="2400" dirty="0"/>
          </a:p>
        </p:txBody>
      </p:sp>
      <p:sp>
        <p:nvSpPr>
          <p:cNvPr id="7" name="TextBox 6"/>
          <p:cNvSpPr txBox="1"/>
          <p:nvPr/>
        </p:nvSpPr>
        <p:spPr>
          <a:xfrm>
            <a:off x="211504" y="5860176"/>
            <a:ext cx="5589049" cy="461665"/>
          </a:xfrm>
          <a:prstGeom prst="rect">
            <a:avLst/>
          </a:prstGeom>
          <a:noFill/>
        </p:spPr>
        <p:txBody>
          <a:bodyPr wrap="square" rtlCol="0">
            <a:spAutoFit/>
          </a:bodyPr>
          <a:lstStyle/>
          <a:p>
            <a:r>
              <a:rPr lang="en-US" sz="2400" dirty="0" smtClean="0"/>
              <a:t>CT = (            ,         ,           , </a:t>
            </a:r>
            <a:r>
              <a:rPr lang="en-US" sz="2400" dirty="0" err="1" smtClean="0"/>
              <a:t>Π</a:t>
            </a:r>
            <a:r>
              <a:rPr lang="en-US" sz="2400" dirty="0" smtClean="0"/>
              <a:t> )</a:t>
            </a:r>
            <a:endParaRPr lang="en-US" sz="2400" dirty="0"/>
          </a:p>
        </p:txBody>
      </p:sp>
      <p:sp>
        <p:nvSpPr>
          <p:cNvPr id="58" name="Oval 57"/>
          <p:cNvSpPr/>
          <p:nvPr/>
        </p:nvSpPr>
        <p:spPr>
          <a:xfrm>
            <a:off x="1110406" y="5850319"/>
            <a:ext cx="644216" cy="471522"/>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 </a:t>
            </a:r>
            <a:endParaRPr lang="en-US" sz="2400" dirty="0">
              <a:solidFill>
                <a:schemeClr val="bg1"/>
              </a:solidFill>
            </a:endParaRPr>
          </a:p>
        </p:txBody>
      </p:sp>
      <p:cxnSp>
        <p:nvCxnSpPr>
          <p:cNvPr id="20" name="Straight Arrow Connector 19"/>
          <p:cNvCxnSpPr/>
          <p:nvPr/>
        </p:nvCxnSpPr>
        <p:spPr>
          <a:xfrm flipV="1">
            <a:off x="468530" y="2553862"/>
            <a:ext cx="993738" cy="5584"/>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2" name="Oval 21"/>
          <p:cNvSpPr/>
          <p:nvPr/>
        </p:nvSpPr>
        <p:spPr>
          <a:xfrm>
            <a:off x="2610799" y="2992404"/>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24" name="Rectangle 23"/>
          <p:cNvSpPr/>
          <p:nvPr/>
        </p:nvSpPr>
        <p:spPr>
          <a:xfrm>
            <a:off x="492656" y="3967572"/>
            <a:ext cx="2954365" cy="1714292"/>
          </a:xfrm>
          <a:prstGeom prst="rect">
            <a:avLst/>
          </a:prstGeom>
          <a:solidFill>
            <a:schemeClr val="bg1">
              <a:alpha val="0"/>
            </a:schemeClr>
          </a:solidFill>
          <a:ln w="158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tx1"/>
              </a:solidFill>
            </a:endParaRPr>
          </a:p>
        </p:txBody>
      </p:sp>
      <p:sp>
        <p:nvSpPr>
          <p:cNvPr id="10" name="TextBox 9"/>
          <p:cNvSpPr txBox="1"/>
          <p:nvPr/>
        </p:nvSpPr>
        <p:spPr>
          <a:xfrm>
            <a:off x="622267" y="4515018"/>
            <a:ext cx="2628694" cy="461665"/>
          </a:xfrm>
          <a:prstGeom prst="rect">
            <a:avLst/>
          </a:prstGeom>
          <a:noFill/>
        </p:spPr>
        <p:txBody>
          <a:bodyPr wrap="none" rtlCol="0">
            <a:spAutoFit/>
          </a:bodyPr>
          <a:lstStyle/>
          <a:p>
            <a:r>
              <a:rPr lang="en-US" sz="2400" dirty="0" smtClean="0"/>
              <a:t>2 of them encrypt x</a:t>
            </a:r>
            <a:endParaRPr lang="en-US" sz="2400" dirty="0"/>
          </a:p>
        </p:txBody>
      </p:sp>
      <p:sp>
        <p:nvSpPr>
          <p:cNvPr id="34" name="TextBox 33"/>
          <p:cNvSpPr txBox="1"/>
          <p:nvPr/>
        </p:nvSpPr>
        <p:spPr>
          <a:xfrm>
            <a:off x="4564497" y="2045479"/>
            <a:ext cx="4557114" cy="4812551"/>
          </a:xfrm>
          <a:prstGeom prst="rect">
            <a:avLst/>
          </a:prstGeom>
          <a:solidFill>
            <a:schemeClr val="accent2">
              <a:lumMod val="60000"/>
              <a:lumOff val="40000"/>
            </a:schemeClr>
          </a:solidFill>
        </p:spPr>
        <p:txBody>
          <a:bodyPr wrap="square" rtlCol="0">
            <a:spAutoFit/>
          </a:bodyPr>
          <a:lstStyle/>
          <a:p>
            <a:endParaRPr lang="en-US" dirty="0"/>
          </a:p>
        </p:txBody>
      </p:sp>
      <p:sp>
        <p:nvSpPr>
          <p:cNvPr id="37" name="TextBox 36"/>
          <p:cNvSpPr txBox="1"/>
          <p:nvPr/>
        </p:nvSpPr>
        <p:spPr>
          <a:xfrm>
            <a:off x="5075688" y="2131151"/>
            <a:ext cx="1883629" cy="461665"/>
          </a:xfrm>
          <a:prstGeom prst="rect">
            <a:avLst/>
          </a:prstGeom>
          <a:noFill/>
        </p:spPr>
        <p:txBody>
          <a:bodyPr wrap="square" rtlCol="0">
            <a:spAutoFit/>
          </a:bodyPr>
          <a:lstStyle/>
          <a:p>
            <a:r>
              <a:rPr lang="en-US" sz="2400" dirty="0" smtClean="0"/>
              <a:t>   </a:t>
            </a:r>
            <a:r>
              <a:rPr lang="en-US" sz="2400" dirty="0"/>
              <a:t>f</a:t>
            </a:r>
          </a:p>
        </p:txBody>
      </p:sp>
      <p:sp>
        <p:nvSpPr>
          <p:cNvPr id="38" name="TextBox 37"/>
          <p:cNvSpPr txBox="1"/>
          <p:nvPr/>
        </p:nvSpPr>
        <p:spPr>
          <a:xfrm>
            <a:off x="4651284" y="2973579"/>
            <a:ext cx="6751765" cy="830997"/>
          </a:xfrm>
          <a:prstGeom prst="rect">
            <a:avLst/>
          </a:prstGeom>
          <a:noFill/>
        </p:spPr>
        <p:txBody>
          <a:bodyPr wrap="square" rtlCol="0">
            <a:spAutoFit/>
          </a:bodyPr>
          <a:lstStyle/>
          <a:p>
            <a:pPr marL="342900" indent="-342900">
              <a:buFont typeface="Arial"/>
              <a:buChar char="•"/>
            </a:pPr>
            <a:r>
              <a:rPr lang="en-US" sz="2400" dirty="0" smtClean="0"/>
              <a:t>Compute</a:t>
            </a:r>
            <a:r>
              <a:rPr lang="en-US" sz="2400" dirty="0"/>
              <a:t>	</a:t>
            </a:r>
            <a:r>
              <a:rPr lang="en-US" sz="2400" dirty="0" smtClean="0"/>
              <a:t>      ,           ,</a:t>
            </a:r>
          </a:p>
          <a:p>
            <a:pPr marL="342900" indent="-342900">
              <a:buFont typeface="Arial"/>
              <a:buChar char="•"/>
            </a:pPr>
            <a:r>
              <a:rPr lang="en-US" sz="2400" dirty="0" smtClean="0"/>
              <a:t>Compute a NIWI </a:t>
            </a:r>
            <a:r>
              <a:rPr lang="en-US" sz="2400" dirty="0" err="1" smtClean="0"/>
              <a:t>Π</a:t>
            </a:r>
            <a:r>
              <a:rPr lang="en-US" sz="2400" dirty="0" smtClean="0"/>
              <a:t>’ :</a:t>
            </a:r>
            <a:endParaRPr lang="en-US" sz="2400" dirty="0"/>
          </a:p>
        </p:txBody>
      </p:sp>
      <p:sp>
        <p:nvSpPr>
          <p:cNvPr id="41" name="TextBox 40"/>
          <p:cNvSpPr txBox="1"/>
          <p:nvPr/>
        </p:nvSpPr>
        <p:spPr>
          <a:xfrm>
            <a:off x="4794536" y="5860207"/>
            <a:ext cx="5589049" cy="461665"/>
          </a:xfrm>
          <a:prstGeom prst="rect">
            <a:avLst/>
          </a:prstGeom>
          <a:noFill/>
        </p:spPr>
        <p:txBody>
          <a:bodyPr wrap="square" rtlCol="0">
            <a:spAutoFit/>
          </a:bodyPr>
          <a:lstStyle/>
          <a:p>
            <a:r>
              <a:rPr lang="en-US" sz="2400" dirty="0" err="1" smtClean="0"/>
              <a:t>SK</a:t>
            </a:r>
            <a:r>
              <a:rPr lang="en-US" sz="2400" baseline="-25000" dirty="0" err="1" smtClean="0"/>
              <a:t>f</a:t>
            </a:r>
            <a:r>
              <a:rPr lang="en-US" sz="2400" dirty="0" smtClean="0"/>
              <a:t> = (            ,          ,          , </a:t>
            </a:r>
            <a:r>
              <a:rPr lang="en-US" sz="2400" dirty="0" err="1" smtClean="0"/>
              <a:t>Π</a:t>
            </a:r>
            <a:r>
              <a:rPr lang="en-US" sz="2400" dirty="0" smtClean="0"/>
              <a:t>’ )</a:t>
            </a:r>
            <a:endParaRPr lang="en-US" sz="2400" dirty="0"/>
          </a:p>
        </p:txBody>
      </p:sp>
      <p:sp>
        <p:nvSpPr>
          <p:cNvPr id="47" name="TextBox 46"/>
          <p:cNvSpPr txBox="1"/>
          <p:nvPr/>
        </p:nvSpPr>
        <p:spPr>
          <a:xfrm>
            <a:off x="5446500" y="4475129"/>
            <a:ext cx="3096220" cy="461665"/>
          </a:xfrm>
          <a:prstGeom prst="rect">
            <a:avLst/>
          </a:prstGeom>
          <a:noFill/>
        </p:spPr>
        <p:txBody>
          <a:bodyPr wrap="none" rtlCol="0">
            <a:spAutoFit/>
          </a:bodyPr>
          <a:lstStyle/>
          <a:p>
            <a:r>
              <a:rPr lang="en-US" sz="2400" dirty="0" smtClean="0"/>
              <a:t>2 of them are keys for f</a:t>
            </a:r>
            <a:endParaRPr lang="en-US" sz="2400" dirty="0"/>
          </a:p>
        </p:txBody>
      </p:sp>
      <p:cxnSp>
        <p:nvCxnSpPr>
          <p:cNvPr id="51" name="Straight Arrow Connector 50"/>
          <p:cNvCxnSpPr/>
          <p:nvPr/>
        </p:nvCxnSpPr>
        <p:spPr>
          <a:xfrm flipV="1">
            <a:off x="5136441" y="2559446"/>
            <a:ext cx="993738" cy="5584"/>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pic>
        <p:nvPicPr>
          <p:cNvPr id="53" name="Picture 52" descr="keygen.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31159" y="2095586"/>
            <a:ext cx="1031195" cy="774821"/>
          </a:xfrm>
          <a:prstGeom prst="rect">
            <a:avLst/>
          </a:prstGeom>
        </p:spPr>
      </p:pic>
      <p:sp>
        <p:nvSpPr>
          <p:cNvPr id="59" name="Oval 58"/>
          <p:cNvSpPr/>
          <p:nvPr/>
        </p:nvSpPr>
        <p:spPr>
          <a:xfrm>
            <a:off x="6392286" y="2995500"/>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60" name="Oval 59"/>
          <p:cNvSpPr/>
          <p:nvPr/>
        </p:nvSpPr>
        <p:spPr>
          <a:xfrm>
            <a:off x="5800553" y="5850319"/>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61" name="Oval 60"/>
          <p:cNvSpPr/>
          <p:nvPr/>
        </p:nvSpPr>
        <p:spPr>
          <a:xfrm>
            <a:off x="7153207" y="2995500"/>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62" name="Oval 61"/>
          <p:cNvSpPr/>
          <p:nvPr/>
        </p:nvSpPr>
        <p:spPr>
          <a:xfrm>
            <a:off x="6608850" y="5857352"/>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63" name="Oval 62"/>
          <p:cNvSpPr/>
          <p:nvPr/>
        </p:nvSpPr>
        <p:spPr>
          <a:xfrm>
            <a:off x="1971322" y="5850319"/>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64" name="Rectangle 63"/>
          <p:cNvSpPr/>
          <p:nvPr/>
        </p:nvSpPr>
        <p:spPr>
          <a:xfrm>
            <a:off x="5439620" y="3967572"/>
            <a:ext cx="3167993" cy="1714292"/>
          </a:xfrm>
          <a:prstGeom prst="rect">
            <a:avLst/>
          </a:prstGeom>
          <a:solidFill>
            <a:schemeClr val="bg1">
              <a:alpha val="0"/>
            </a:schemeClr>
          </a:solidFill>
          <a:ln w="158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tx1"/>
              </a:solidFill>
            </a:endParaRPr>
          </a:p>
        </p:txBody>
      </p:sp>
      <p:sp>
        <p:nvSpPr>
          <p:cNvPr id="69" name="Rounded Rectangle 68"/>
          <p:cNvSpPr/>
          <p:nvPr/>
        </p:nvSpPr>
        <p:spPr>
          <a:xfrm>
            <a:off x="622267" y="1880401"/>
            <a:ext cx="7586217" cy="1086913"/>
          </a:xfrm>
          <a:prstGeom prst="roundRect">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Can’t argue message hiding!</a:t>
            </a:r>
            <a:endParaRPr lang="en-US" sz="2400" dirty="0">
              <a:solidFill>
                <a:schemeClr val="bg1"/>
              </a:solidFill>
            </a:endParaRPr>
          </a:p>
        </p:txBody>
      </p:sp>
      <p:sp>
        <p:nvSpPr>
          <p:cNvPr id="52" name="Oval 51"/>
          <p:cNvSpPr/>
          <p:nvPr/>
        </p:nvSpPr>
        <p:spPr>
          <a:xfrm>
            <a:off x="3371738" y="2995500"/>
            <a:ext cx="549117" cy="401634"/>
          </a:xfrm>
          <a:prstGeom prst="ellipse">
            <a:avLst/>
          </a:prstGeom>
          <a:solidFill>
            <a:schemeClr val="tx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54" name="Oval 53"/>
          <p:cNvSpPr/>
          <p:nvPr/>
        </p:nvSpPr>
        <p:spPr>
          <a:xfrm>
            <a:off x="7992476" y="2995500"/>
            <a:ext cx="549117" cy="401634"/>
          </a:xfrm>
          <a:prstGeom prst="ellipse">
            <a:avLst/>
          </a:prstGeom>
          <a:solidFill>
            <a:schemeClr val="tx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55" name="Oval 54"/>
          <p:cNvSpPr/>
          <p:nvPr/>
        </p:nvSpPr>
        <p:spPr>
          <a:xfrm>
            <a:off x="7371028" y="5841983"/>
            <a:ext cx="549117" cy="401634"/>
          </a:xfrm>
          <a:prstGeom prst="ellipse">
            <a:avLst/>
          </a:prstGeom>
          <a:solidFill>
            <a:schemeClr val="tx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68" name="Oval 67"/>
          <p:cNvSpPr/>
          <p:nvPr/>
        </p:nvSpPr>
        <p:spPr>
          <a:xfrm>
            <a:off x="2701844" y="5850319"/>
            <a:ext cx="549117" cy="401634"/>
          </a:xfrm>
          <a:prstGeom prst="ellipse">
            <a:avLst/>
          </a:prstGeom>
          <a:solidFill>
            <a:schemeClr val="tx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Tree>
    <p:extLst>
      <p:ext uri="{BB962C8B-B14F-4D97-AF65-F5344CB8AC3E}">
        <p14:creationId xmlns:p14="http://schemas.microsoft.com/office/powerpoint/2010/main" val="26293519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6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6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6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54"/>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1" nodeType="clickEffect">
                                  <p:stCondLst>
                                    <p:cond delay="0"/>
                                  </p:stCondLst>
                                  <p:childTnLst>
                                    <p:set>
                                      <p:cBhvr>
                                        <p:cTn id="66" dur="1" fill="hold">
                                          <p:stCondLst>
                                            <p:cond delay="0"/>
                                          </p:stCondLst>
                                        </p:cTn>
                                        <p:tgtEl>
                                          <p:spTgt spid="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7" grpId="0"/>
      <p:bldP spid="31" grpId="0"/>
      <p:bldP spid="40" grpId="0" animBg="1"/>
      <p:bldP spid="7" grpId="0"/>
      <p:bldP spid="58" grpId="0" animBg="1"/>
      <p:bldP spid="22" grpId="0" animBg="1"/>
      <p:bldP spid="24" grpId="0" animBg="1"/>
      <p:bldP spid="10" grpId="0"/>
      <p:bldP spid="34" grpId="0" animBg="1"/>
      <p:bldP spid="37" grpId="0"/>
      <p:bldP spid="38" grpId="0"/>
      <p:bldP spid="41" grpId="0"/>
      <p:bldP spid="47" grpId="0"/>
      <p:bldP spid="59" grpId="0" animBg="1"/>
      <p:bldP spid="60" grpId="0" animBg="1"/>
      <p:bldP spid="61" grpId="0" animBg="1"/>
      <p:bldP spid="62" grpId="0" animBg="1"/>
      <p:bldP spid="63" grpId="0" animBg="1"/>
      <p:bldP spid="64" grpId="0" animBg="1"/>
      <p:bldP spid="69" grpId="1" animBg="1"/>
      <p:bldP spid="52" grpId="0" animBg="1"/>
      <p:bldP spid="54" grpId="0" animBg="1"/>
      <p:bldP spid="55" grpId="0" animBg="1"/>
      <p:bldP spid="6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618" y="28437"/>
            <a:ext cx="8229600" cy="1143000"/>
          </a:xfrm>
        </p:spPr>
        <p:txBody>
          <a:bodyPr/>
          <a:lstStyle/>
          <a:p>
            <a:r>
              <a:rPr lang="en-US" dirty="0" smtClean="0"/>
              <a:t>Message Hiding</a:t>
            </a:r>
            <a:endParaRPr lang="en-US" dirty="0"/>
          </a:p>
        </p:txBody>
      </p:sp>
      <p:pic>
        <p:nvPicPr>
          <p:cNvPr id="6" name="Picture 5" descr="latex-image-1.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3207" y="2481108"/>
            <a:ext cx="179459" cy="329008"/>
          </a:xfrm>
          <a:prstGeom prst="rect">
            <a:avLst/>
          </a:prstGeom>
        </p:spPr>
      </p:pic>
      <p:sp>
        <p:nvSpPr>
          <p:cNvPr id="12" name="TextBox 11"/>
          <p:cNvSpPr txBox="1"/>
          <p:nvPr/>
        </p:nvSpPr>
        <p:spPr>
          <a:xfrm>
            <a:off x="881192" y="1602304"/>
            <a:ext cx="2929885" cy="461665"/>
          </a:xfrm>
          <a:prstGeom prst="rect">
            <a:avLst/>
          </a:prstGeom>
          <a:noFill/>
        </p:spPr>
        <p:txBody>
          <a:bodyPr wrap="square" rtlCol="0">
            <a:spAutoFit/>
          </a:bodyPr>
          <a:lstStyle/>
          <a:p>
            <a:r>
              <a:rPr lang="en-US" sz="2400" dirty="0" smtClean="0"/>
              <a:t>Challenge </a:t>
            </a:r>
            <a:r>
              <a:rPr lang="en-US" sz="2400" dirty="0" err="1" smtClean="0"/>
              <a:t>Ciphertext</a:t>
            </a:r>
            <a:endParaRPr lang="en-US" sz="2400" dirty="0"/>
          </a:p>
        </p:txBody>
      </p:sp>
      <p:sp>
        <p:nvSpPr>
          <p:cNvPr id="13" name="Rectangle 12"/>
          <p:cNvSpPr/>
          <p:nvPr/>
        </p:nvSpPr>
        <p:spPr>
          <a:xfrm>
            <a:off x="1206761" y="4402436"/>
            <a:ext cx="3562049" cy="830997"/>
          </a:xfrm>
          <a:prstGeom prst="rect">
            <a:avLst/>
          </a:prstGeom>
        </p:spPr>
        <p:txBody>
          <a:bodyPr wrap="square">
            <a:spAutoFit/>
          </a:bodyPr>
          <a:lstStyle/>
          <a:p>
            <a:r>
              <a:rPr lang="en-US" sz="2400" dirty="0" smtClean="0"/>
              <a:t> </a:t>
            </a:r>
            <a:r>
              <a:rPr lang="en-US" sz="2400" dirty="0" err="1" smtClean="0"/>
              <a:t>Π</a:t>
            </a:r>
            <a:r>
              <a:rPr lang="en-US" sz="2400" dirty="0" smtClean="0"/>
              <a:t> : these two indices encrypt the same message </a:t>
            </a:r>
            <a:endParaRPr lang="en-US" sz="2400" dirty="0"/>
          </a:p>
        </p:txBody>
      </p:sp>
      <p:cxnSp>
        <p:nvCxnSpPr>
          <p:cNvPr id="15" name="Straight Arrow Connector 14"/>
          <p:cNvCxnSpPr/>
          <p:nvPr/>
        </p:nvCxnSpPr>
        <p:spPr>
          <a:xfrm flipV="1">
            <a:off x="1969726" y="3096952"/>
            <a:ext cx="0" cy="1101427"/>
          </a:xfrm>
          <a:prstGeom prst="straightConnector1">
            <a:avLst/>
          </a:prstGeom>
          <a:ln>
            <a:solidFill>
              <a:srgbClr val="3366FF"/>
            </a:solidFill>
            <a:tailEnd type="arrow"/>
          </a:ln>
        </p:spPr>
        <p:style>
          <a:lnRef idx="2">
            <a:schemeClr val="accent1"/>
          </a:lnRef>
          <a:fillRef idx="0">
            <a:schemeClr val="accent1"/>
          </a:fillRef>
          <a:effectRef idx="1">
            <a:schemeClr val="accent1"/>
          </a:effectRef>
          <a:fontRef idx="minor">
            <a:schemeClr val="tx1"/>
          </a:fontRef>
        </p:style>
      </p:cxnSp>
      <p:sp>
        <p:nvSpPr>
          <p:cNvPr id="17" name="Oval 16"/>
          <p:cNvSpPr/>
          <p:nvPr/>
        </p:nvSpPr>
        <p:spPr>
          <a:xfrm>
            <a:off x="1693818" y="2373516"/>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18" name="Oval 17"/>
          <p:cNvSpPr/>
          <p:nvPr/>
        </p:nvSpPr>
        <p:spPr>
          <a:xfrm>
            <a:off x="3261961" y="2370420"/>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29" name="TextBox 28"/>
          <p:cNvSpPr txBox="1"/>
          <p:nvPr/>
        </p:nvSpPr>
        <p:spPr>
          <a:xfrm>
            <a:off x="4082022" y="1171437"/>
            <a:ext cx="2488075" cy="461665"/>
          </a:xfrm>
          <a:prstGeom prst="rect">
            <a:avLst/>
          </a:prstGeom>
          <a:noFill/>
        </p:spPr>
        <p:txBody>
          <a:bodyPr wrap="square" rtlCol="0">
            <a:spAutoFit/>
          </a:bodyPr>
          <a:lstStyle/>
          <a:p>
            <a:r>
              <a:rPr lang="en-US" sz="2400" dirty="0" smtClean="0"/>
              <a:t>Hybrid 1</a:t>
            </a:r>
            <a:endParaRPr lang="en-US" sz="2400" dirty="0"/>
          </a:p>
        </p:txBody>
      </p:sp>
      <p:sp>
        <p:nvSpPr>
          <p:cNvPr id="19" name="Oval 18"/>
          <p:cNvSpPr/>
          <p:nvPr/>
        </p:nvSpPr>
        <p:spPr>
          <a:xfrm>
            <a:off x="4667611" y="2370420"/>
            <a:ext cx="549117" cy="401634"/>
          </a:xfrm>
          <a:prstGeom prst="ellipse">
            <a:avLst/>
          </a:prstGeom>
          <a:solidFill>
            <a:schemeClr val="tx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pic>
        <p:nvPicPr>
          <p:cNvPr id="20" name="Picture 19" descr="latex-image-1.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82022" y="2497108"/>
            <a:ext cx="179459" cy="329008"/>
          </a:xfrm>
          <a:prstGeom prst="rect">
            <a:avLst/>
          </a:prstGeom>
        </p:spPr>
      </p:pic>
      <p:cxnSp>
        <p:nvCxnSpPr>
          <p:cNvPr id="21" name="Straight Arrow Connector 20"/>
          <p:cNvCxnSpPr/>
          <p:nvPr/>
        </p:nvCxnSpPr>
        <p:spPr>
          <a:xfrm flipV="1">
            <a:off x="3547585" y="3096952"/>
            <a:ext cx="0" cy="1101427"/>
          </a:xfrm>
          <a:prstGeom prst="straightConnector1">
            <a:avLst/>
          </a:prstGeom>
          <a:ln>
            <a:solidFill>
              <a:srgbClr val="3366FF"/>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09095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618" y="28437"/>
            <a:ext cx="8229600" cy="1143000"/>
          </a:xfrm>
        </p:spPr>
        <p:txBody>
          <a:bodyPr/>
          <a:lstStyle/>
          <a:p>
            <a:r>
              <a:rPr lang="en-US" dirty="0" smtClean="0"/>
              <a:t>Message Hiding</a:t>
            </a:r>
            <a:endParaRPr lang="en-US" dirty="0"/>
          </a:p>
        </p:txBody>
      </p:sp>
      <p:pic>
        <p:nvPicPr>
          <p:cNvPr id="6" name="Picture 5" descr="latex-image-1.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3207" y="2481108"/>
            <a:ext cx="179459" cy="329008"/>
          </a:xfrm>
          <a:prstGeom prst="rect">
            <a:avLst/>
          </a:prstGeom>
        </p:spPr>
      </p:pic>
      <p:sp>
        <p:nvSpPr>
          <p:cNvPr id="12" name="TextBox 11"/>
          <p:cNvSpPr txBox="1"/>
          <p:nvPr/>
        </p:nvSpPr>
        <p:spPr>
          <a:xfrm>
            <a:off x="881192" y="1602304"/>
            <a:ext cx="2929885" cy="461665"/>
          </a:xfrm>
          <a:prstGeom prst="rect">
            <a:avLst/>
          </a:prstGeom>
          <a:noFill/>
        </p:spPr>
        <p:txBody>
          <a:bodyPr wrap="square" rtlCol="0">
            <a:spAutoFit/>
          </a:bodyPr>
          <a:lstStyle/>
          <a:p>
            <a:r>
              <a:rPr lang="en-US" sz="2400" dirty="0" smtClean="0"/>
              <a:t>Challenge </a:t>
            </a:r>
            <a:r>
              <a:rPr lang="en-US" sz="2400" dirty="0" err="1" smtClean="0"/>
              <a:t>Ciphertext</a:t>
            </a:r>
            <a:endParaRPr lang="en-US" sz="2400" dirty="0"/>
          </a:p>
        </p:txBody>
      </p:sp>
      <p:sp>
        <p:nvSpPr>
          <p:cNvPr id="13" name="Rectangle 12"/>
          <p:cNvSpPr/>
          <p:nvPr/>
        </p:nvSpPr>
        <p:spPr>
          <a:xfrm>
            <a:off x="1206761" y="4402436"/>
            <a:ext cx="3562049" cy="830997"/>
          </a:xfrm>
          <a:prstGeom prst="rect">
            <a:avLst/>
          </a:prstGeom>
        </p:spPr>
        <p:txBody>
          <a:bodyPr wrap="square">
            <a:spAutoFit/>
          </a:bodyPr>
          <a:lstStyle/>
          <a:p>
            <a:r>
              <a:rPr lang="en-US" sz="2400" dirty="0" smtClean="0"/>
              <a:t> </a:t>
            </a:r>
            <a:r>
              <a:rPr lang="en-US" sz="2400" dirty="0" err="1" smtClean="0"/>
              <a:t>Π</a:t>
            </a:r>
            <a:r>
              <a:rPr lang="en-US" sz="2400" dirty="0" smtClean="0"/>
              <a:t> : these two indices encrypt the same message </a:t>
            </a:r>
            <a:endParaRPr lang="en-US" sz="2400" dirty="0"/>
          </a:p>
        </p:txBody>
      </p:sp>
      <p:cxnSp>
        <p:nvCxnSpPr>
          <p:cNvPr id="15" name="Straight Arrow Connector 14"/>
          <p:cNvCxnSpPr/>
          <p:nvPr/>
        </p:nvCxnSpPr>
        <p:spPr>
          <a:xfrm flipV="1">
            <a:off x="1969726" y="3096952"/>
            <a:ext cx="0" cy="1101427"/>
          </a:xfrm>
          <a:prstGeom prst="straightConnector1">
            <a:avLst/>
          </a:prstGeom>
          <a:ln>
            <a:solidFill>
              <a:srgbClr val="3366FF"/>
            </a:solidFill>
            <a:tailEnd type="arrow"/>
          </a:ln>
        </p:spPr>
        <p:style>
          <a:lnRef idx="2">
            <a:schemeClr val="accent1"/>
          </a:lnRef>
          <a:fillRef idx="0">
            <a:schemeClr val="accent1"/>
          </a:fillRef>
          <a:effectRef idx="1">
            <a:schemeClr val="accent1"/>
          </a:effectRef>
          <a:fontRef idx="minor">
            <a:schemeClr val="tx1"/>
          </a:fontRef>
        </p:style>
      </p:cxnSp>
      <p:sp>
        <p:nvSpPr>
          <p:cNvPr id="17" name="Oval 16"/>
          <p:cNvSpPr/>
          <p:nvPr/>
        </p:nvSpPr>
        <p:spPr>
          <a:xfrm>
            <a:off x="1693818" y="2373516"/>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18" name="Oval 17"/>
          <p:cNvSpPr/>
          <p:nvPr/>
        </p:nvSpPr>
        <p:spPr>
          <a:xfrm>
            <a:off x="3261961" y="2370420"/>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29" name="TextBox 28"/>
          <p:cNvSpPr txBox="1"/>
          <p:nvPr/>
        </p:nvSpPr>
        <p:spPr>
          <a:xfrm>
            <a:off x="4082022" y="1171437"/>
            <a:ext cx="2488075" cy="461665"/>
          </a:xfrm>
          <a:prstGeom prst="rect">
            <a:avLst/>
          </a:prstGeom>
          <a:noFill/>
        </p:spPr>
        <p:txBody>
          <a:bodyPr wrap="square" rtlCol="0">
            <a:spAutoFit/>
          </a:bodyPr>
          <a:lstStyle/>
          <a:p>
            <a:r>
              <a:rPr lang="en-US" sz="2400" dirty="0" smtClean="0"/>
              <a:t>Hybrid 2</a:t>
            </a:r>
            <a:endParaRPr lang="en-US" sz="2400" dirty="0"/>
          </a:p>
        </p:txBody>
      </p:sp>
      <p:sp>
        <p:nvSpPr>
          <p:cNvPr id="19" name="Oval 18"/>
          <p:cNvSpPr/>
          <p:nvPr/>
        </p:nvSpPr>
        <p:spPr>
          <a:xfrm>
            <a:off x="4667611" y="2370420"/>
            <a:ext cx="549117" cy="401634"/>
          </a:xfrm>
          <a:prstGeom prst="ellipse">
            <a:avLst/>
          </a:prstGeom>
          <a:solidFill>
            <a:schemeClr val="tx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y</a:t>
            </a:r>
          </a:p>
        </p:txBody>
      </p:sp>
      <p:pic>
        <p:nvPicPr>
          <p:cNvPr id="20" name="Picture 19" descr="latex-image-1.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82022" y="2497108"/>
            <a:ext cx="179459" cy="329008"/>
          </a:xfrm>
          <a:prstGeom prst="rect">
            <a:avLst/>
          </a:prstGeom>
        </p:spPr>
      </p:pic>
      <p:cxnSp>
        <p:nvCxnSpPr>
          <p:cNvPr id="21" name="Straight Arrow Connector 20"/>
          <p:cNvCxnSpPr/>
          <p:nvPr/>
        </p:nvCxnSpPr>
        <p:spPr>
          <a:xfrm flipV="1">
            <a:off x="3521669" y="3096952"/>
            <a:ext cx="0" cy="1101427"/>
          </a:xfrm>
          <a:prstGeom prst="straightConnector1">
            <a:avLst/>
          </a:prstGeom>
          <a:ln>
            <a:solidFill>
              <a:srgbClr val="3366FF"/>
            </a:solidFill>
            <a:tailEnd type="arrow"/>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4561272" y="2066202"/>
            <a:ext cx="881392" cy="861811"/>
          </a:xfrm>
          <a:prstGeom prst="rect">
            <a:avLst/>
          </a:prstGeom>
          <a:noFill/>
          <a:ln w="19050">
            <a:solidFill>
              <a:srgbClr val="FF0000"/>
            </a:solidFill>
          </a:ln>
          <a:effectLst/>
        </p:spPr>
        <p:txBody>
          <a:bodyPr wrap="square" rtlCol="0">
            <a:spAutoFit/>
          </a:bodyPr>
          <a:lstStyle/>
          <a:p>
            <a:endParaRPr lang="en-US" dirty="0"/>
          </a:p>
        </p:txBody>
      </p:sp>
      <p:pic>
        <p:nvPicPr>
          <p:cNvPr id="3" name="Picture 2" descr="qmark.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94918" y="1778000"/>
            <a:ext cx="2463800" cy="3289300"/>
          </a:xfrm>
          <a:prstGeom prst="rect">
            <a:avLst/>
          </a:prstGeom>
        </p:spPr>
      </p:pic>
      <p:sp>
        <p:nvSpPr>
          <p:cNvPr id="16" name="Rounded Rectangle 15"/>
          <p:cNvSpPr/>
          <p:nvPr/>
        </p:nvSpPr>
        <p:spPr>
          <a:xfrm>
            <a:off x="472501" y="3858979"/>
            <a:ext cx="7586217" cy="1086913"/>
          </a:xfrm>
          <a:prstGeom prst="roundRect">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Message hiding needs a majority of free systems.</a:t>
            </a:r>
            <a:endParaRPr lang="en-US" sz="2400" dirty="0">
              <a:solidFill>
                <a:schemeClr val="bg1"/>
              </a:solidFill>
            </a:endParaRPr>
          </a:p>
        </p:txBody>
      </p:sp>
    </p:spTree>
    <p:extLst>
      <p:ext uri="{BB962C8B-B14F-4D97-AF65-F5344CB8AC3E}">
        <p14:creationId xmlns:p14="http://schemas.microsoft.com/office/powerpoint/2010/main" val="22223587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1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994" y="-59558"/>
            <a:ext cx="8229600" cy="1143000"/>
          </a:xfrm>
        </p:spPr>
        <p:txBody>
          <a:bodyPr>
            <a:normAutofit/>
          </a:bodyPr>
          <a:lstStyle/>
          <a:p>
            <a:r>
              <a:rPr lang="en-US" sz="4000" dirty="0" smtClean="0"/>
              <a:t>What about Verifiability?</a:t>
            </a:r>
            <a:endParaRPr lang="en-US" sz="2200" dirty="0"/>
          </a:p>
        </p:txBody>
      </p:sp>
      <p:sp>
        <p:nvSpPr>
          <p:cNvPr id="4" name="TextBox 3"/>
          <p:cNvSpPr txBox="1"/>
          <p:nvPr/>
        </p:nvSpPr>
        <p:spPr>
          <a:xfrm>
            <a:off x="-18535" y="854595"/>
            <a:ext cx="9162535" cy="1190853"/>
          </a:xfrm>
          <a:prstGeom prst="rect">
            <a:avLst/>
          </a:prstGeom>
          <a:solidFill>
            <a:schemeClr val="accent1">
              <a:lumMod val="20000"/>
              <a:lumOff val="80000"/>
            </a:schemeClr>
          </a:solidFill>
        </p:spPr>
        <p:txBody>
          <a:bodyPr wrap="square" rtlCol="0">
            <a:spAutoFit/>
          </a:bodyPr>
          <a:lstStyle/>
          <a:p>
            <a:pPr marL="285750" indent="-285750">
              <a:buFont typeface="Arial"/>
              <a:buChar char="•"/>
            </a:pPr>
            <a:endParaRPr lang="en-US" dirty="0"/>
          </a:p>
        </p:txBody>
      </p:sp>
      <p:pic>
        <p:nvPicPr>
          <p:cNvPr id="5" name="Picture 4" descr="setup.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2525" y="854594"/>
            <a:ext cx="871728" cy="871728"/>
          </a:xfrm>
          <a:prstGeom prst="rect">
            <a:avLst/>
          </a:prstGeom>
        </p:spPr>
      </p:pic>
      <p:sp>
        <p:nvSpPr>
          <p:cNvPr id="6" name="TextBox 5"/>
          <p:cNvSpPr txBox="1"/>
          <p:nvPr/>
        </p:nvSpPr>
        <p:spPr>
          <a:xfrm>
            <a:off x="376789" y="1583784"/>
            <a:ext cx="1594533" cy="461665"/>
          </a:xfrm>
          <a:prstGeom prst="rect">
            <a:avLst/>
          </a:prstGeom>
          <a:noFill/>
        </p:spPr>
        <p:txBody>
          <a:bodyPr wrap="square" rtlCol="0">
            <a:spAutoFit/>
          </a:bodyPr>
          <a:lstStyle/>
          <a:p>
            <a:r>
              <a:rPr lang="en-US" sz="2400" dirty="0" err="1" smtClean="0"/>
              <a:t>VFE.Setup</a:t>
            </a:r>
            <a:endParaRPr lang="en-US" sz="2400" dirty="0"/>
          </a:p>
        </p:txBody>
      </p:sp>
      <p:sp>
        <p:nvSpPr>
          <p:cNvPr id="14" name="TextBox 13"/>
          <p:cNvSpPr txBox="1"/>
          <p:nvPr/>
        </p:nvSpPr>
        <p:spPr>
          <a:xfrm>
            <a:off x="2078137" y="1008837"/>
            <a:ext cx="7426810" cy="830997"/>
          </a:xfrm>
          <a:prstGeom prst="rect">
            <a:avLst/>
          </a:prstGeom>
          <a:noFill/>
        </p:spPr>
        <p:txBody>
          <a:bodyPr wrap="square" rtlCol="0">
            <a:spAutoFit/>
          </a:bodyPr>
          <a:lstStyle/>
          <a:p>
            <a:r>
              <a:rPr lang="en-US" sz="2400" dirty="0" smtClean="0"/>
              <a:t>(</a:t>
            </a:r>
            <a:r>
              <a:rPr lang="en-US" sz="2400" dirty="0" smtClean="0">
                <a:solidFill>
                  <a:srgbClr val="FF0000"/>
                </a:solidFill>
              </a:rPr>
              <a:t>MSK, MPK</a:t>
            </a:r>
            <a:r>
              <a:rPr lang="en-US" sz="2400" dirty="0" smtClean="0"/>
              <a:t>) , (</a:t>
            </a:r>
            <a:r>
              <a:rPr lang="en-US" sz="2400" dirty="0" smtClean="0">
                <a:solidFill>
                  <a:srgbClr val="008000"/>
                </a:solidFill>
              </a:rPr>
              <a:t>MSK, MPK</a:t>
            </a:r>
            <a:r>
              <a:rPr lang="en-US" sz="2400" dirty="0"/>
              <a:t>) , (</a:t>
            </a:r>
            <a:r>
              <a:rPr lang="en-US" sz="2400" dirty="0">
                <a:solidFill>
                  <a:srgbClr val="0000FF"/>
                </a:solidFill>
              </a:rPr>
              <a:t>MSK, MPK</a:t>
            </a:r>
            <a:r>
              <a:rPr lang="en-US" sz="2400" dirty="0"/>
              <a:t>)</a:t>
            </a:r>
          </a:p>
          <a:p>
            <a:endParaRPr lang="en-US" sz="2400" dirty="0" smtClean="0"/>
          </a:p>
        </p:txBody>
      </p:sp>
      <p:sp>
        <p:nvSpPr>
          <p:cNvPr id="23" name="TextBox 22"/>
          <p:cNvSpPr txBox="1"/>
          <p:nvPr/>
        </p:nvSpPr>
        <p:spPr>
          <a:xfrm>
            <a:off x="-18535" y="2045448"/>
            <a:ext cx="4557114" cy="4812551"/>
          </a:xfrm>
          <a:prstGeom prst="rect">
            <a:avLst/>
          </a:prstGeom>
          <a:solidFill>
            <a:schemeClr val="accent3">
              <a:lumMod val="40000"/>
              <a:lumOff val="60000"/>
            </a:schemeClr>
          </a:solidFill>
        </p:spPr>
        <p:txBody>
          <a:bodyPr wrap="square" rtlCol="0">
            <a:spAutoFit/>
          </a:bodyPr>
          <a:lstStyle/>
          <a:p>
            <a:endParaRPr lang="en-US" dirty="0"/>
          </a:p>
        </p:txBody>
      </p:sp>
      <p:pic>
        <p:nvPicPr>
          <p:cNvPr id="25" name="Picture 24" descr="encryp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9102" y="2095586"/>
            <a:ext cx="871728" cy="871728"/>
          </a:xfrm>
          <a:prstGeom prst="rect">
            <a:avLst/>
          </a:prstGeom>
        </p:spPr>
      </p:pic>
      <p:sp>
        <p:nvSpPr>
          <p:cNvPr id="27" name="TextBox 26"/>
          <p:cNvSpPr txBox="1"/>
          <p:nvPr/>
        </p:nvSpPr>
        <p:spPr>
          <a:xfrm>
            <a:off x="492656" y="2131120"/>
            <a:ext cx="1883629" cy="461665"/>
          </a:xfrm>
          <a:prstGeom prst="rect">
            <a:avLst/>
          </a:prstGeom>
          <a:noFill/>
        </p:spPr>
        <p:txBody>
          <a:bodyPr wrap="square" rtlCol="0">
            <a:spAutoFit/>
          </a:bodyPr>
          <a:lstStyle/>
          <a:p>
            <a:r>
              <a:rPr lang="en-US" sz="2400" dirty="0" smtClean="0"/>
              <a:t>   x</a:t>
            </a:r>
            <a:endParaRPr lang="en-US" sz="2400" dirty="0"/>
          </a:p>
        </p:txBody>
      </p:sp>
      <p:sp>
        <p:nvSpPr>
          <p:cNvPr id="31" name="TextBox 30"/>
          <p:cNvSpPr txBox="1"/>
          <p:nvPr/>
        </p:nvSpPr>
        <p:spPr>
          <a:xfrm>
            <a:off x="68252" y="2973548"/>
            <a:ext cx="6751765" cy="830997"/>
          </a:xfrm>
          <a:prstGeom prst="rect">
            <a:avLst/>
          </a:prstGeom>
          <a:noFill/>
        </p:spPr>
        <p:txBody>
          <a:bodyPr wrap="square" rtlCol="0">
            <a:spAutoFit/>
          </a:bodyPr>
          <a:lstStyle/>
          <a:p>
            <a:pPr marL="342900" indent="-342900">
              <a:buFont typeface="Arial"/>
              <a:buChar char="•"/>
            </a:pPr>
            <a:r>
              <a:rPr lang="en-US" sz="2400" dirty="0" smtClean="0"/>
              <a:t>Compute</a:t>
            </a:r>
            <a:r>
              <a:rPr lang="en-US" sz="2400" dirty="0"/>
              <a:t>	</a:t>
            </a:r>
            <a:r>
              <a:rPr lang="en-US" sz="2400" dirty="0" smtClean="0"/>
              <a:t>      ,           ,</a:t>
            </a:r>
          </a:p>
          <a:p>
            <a:pPr marL="342900" indent="-342900">
              <a:buFont typeface="Arial"/>
              <a:buChar char="•"/>
            </a:pPr>
            <a:r>
              <a:rPr lang="en-US" sz="2400" dirty="0" smtClean="0"/>
              <a:t>Compute a NIWI </a:t>
            </a:r>
            <a:r>
              <a:rPr lang="en-US" sz="2400" dirty="0" err="1" smtClean="0"/>
              <a:t>Π</a:t>
            </a:r>
            <a:r>
              <a:rPr lang="en-US" sz="2400" dirty="0" smtClean="0"/>
              <a:t> :</a:t>
            </a:r>
            <a:endParaRPr lang="en-US" sz="2400" dirty="0"/>
          </a:p>
        </p:txBody>
      </p:sp>
      <p:sp>
        <p:nvSpPr>
          <p:cNvPr id="40" name="Oval 39"/>
          <p:cNvSpPr/>
          <p:nvPr/>
        </p:nvSpPr>
        <p:spPr>
          <a:xfrm>
            <a:off x="1784531" y="2995500"/>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48" name="TextBox 47"/>
          <p:cNvSpPr txBox="1"/>
          <p:nvPr/>
        </p:nvSpPr>
        <p:spPr>
          <a:xfrm>
            <a:off x="2941234" y="4451755"/>
            <a:ext cx="705063" cy="461665"/>
          </a:xfrm>
          <a:prstGeom prst="rect">
            <a:avLst/>
          </a:prstGeom>
          <a:noFill/>
        </p:spPr>
        <p:txBody>
          <a:bodyPr wrap="square" rtlCol="0">
            <a:spAutoFit/>
          </a:bodyPr>
          <a:lstStyle/>
          <a:p>
            <a:r>
              <a:rPr lang="en-US" sz="2400" dirty="0" smtClean="0"/>
              <a:t> </a:t>
            </a:r>
            <a:endParaRPr lang="en-US" sz="2400" dirty="0"/>
          </a:p>
        </p:txBody>
      </p:sp>
      <p:sp>
        <p:nvSpPr>
          <p:cNvPr id="50" name="TextBox 49"/>
          <p:cNvSpPr txBox="1"/>
          <p:nvPr/>
        </p:nvSpPr>
        <p:spPr>
          <a:xfrm>
            <a:off x="2183643" y="5220199"/>
            <a:ext cx="2354936" cy="461665"/>
          </a:xfrm>
          <a:prstGeom prst="rect">
            <a:avLst/>
          </a:prstGeom>
          <a:noFill/>
        </p:spPr>
        <p:txBody>
          <a:bodyPr wrap="square" rtlCol="0">
            <a:spAutoFit/>
          </a:bodyPr>
          <a:lstStyle/>
          <a:p>
            <a:r>
              <a:rPr lang="en-US" sz="2400" dirty="0" smtClean="0"/>
              <a:t>    </a:t>
            </a:r>
            <a:endParaRPr lang="en-US" sz="2400" dirty="0"/>
          </a:p>
        </p:txBody>
      </p:sp>
      <p:sp>
        <p:nvSpPr>
          <p:cNvPr id="7" name="TextBox 6"/>
          <p:cNvSpPr txBox="1"/>
          <p:nvPr/>
        </p:nvSpPr>
        <p:spPr>
          <a:xfrm>
            <a:off x="211504" y="5860176"/>
            <a:ext cx="5589049" cy="461665"/>
          </a:xfrm>
          <a:prstGeom prst="rect">
            <a:avLst/>
          </a:prstGeom>
          <a:noFill/>
        </p:spPr>
        <p:txBody>
          <a:bodyPr wrap="square" rtlCol="0">
            <a:spAutoFit/>
          </a:bodyPr>
          <a:lstStyle/>
          <a:p>
            <a:r>
              <a:rPr lang="en-US" sz="2400" dirty="0" smtClean="0"/>
              <a:t>CT = (            ,         ,           , </a:t>
            </a:r>
            <a:r>
              <a:rPr lang="en-US" sz="2400" dirty="0" err="1" smtClean="0"/>
              <a:t>Π</a:t>
            </a:r>
            <a:r>
              <a:rPr lang="en-US" sz="2400" dirty="0" smtClean="0"/>
              <a:t> )</a:t>
            </a:r>
            <a:endParaRPr lang="en-US" sz="2400" dirty="0"/>
          </a:p>
        </p:txBody>
      </p:sp>
      <p:sp>
        <p:nvSpPr>
          <p:cNvPr id="58" name="Oval 57"/>
          <p:cNvSpPr/>
          <p:nvPr/>
        </p:nvSpPr>
        <p:spPr>
          <a:xfrm>
            <a:off x="1110406" y="5850319"/>
            <a:ext cx="644216" cy="471522"/>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 </a:t>
            </a:r>
            <a:endParaRPr lang="en-US" sz="2400" dirty="0">
              <a:solidFill>
                <a:schemeClr val="bg1"/>
              </a:solidFill>
            </a:endParaRPr>
          </a:p>
        </p:txBody>
      </p:sp>
      <p:cxnSp>
        <p:nvCxnSpPr>
          <p:cNvPr id="20" name="Straight Arrow Connector 19"/>
          <p:cNvCxnSpPr/>
          <p:nvPr/>
        </p:nvCxnSpPr>
        <p:spPr>
          <a:xfrm flipV="1">
            <a:off x="468530" y="2553862"/>
            <a:ext cx="993738" cy="5584"/>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2" name="Oval 21"/>
          <p:cNvSpPr/>
          <p:nvPr/>
        </p:nvSpPr>
        <p:spPr>
          <a:xfrm>
            <a:off x="2610799" y="2992404"/>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24" name="Rectangle 23"/>
          <p:cNvSpPr/>
          <p:nvPr/>
        </p:nvSpPr>
        <p:spPr>
          <a:xfrm>
            <a:off x="492656" y="3967572"/>
            <a:ext cx="2954365" cy="1714292"/>
          </a:xfrm>
          <a:prstGeom prst="rect">
            <a:avLst/>
          </a:prstGeom>
          <a:solidFill>
            <a:schemeClr val="bg1">
              <a:alpha val="0"/>
            </a:schemeClr>
          </a:solidFill>
          <a:ln w="158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tx1"/>
              </a:solidFill>
            </a:endParaRPr>
          </a:p>
        </p:txBody>
      </p:sp>
      <p:sp>
        <p:nvSpPr>
          <p:cNvPr id="10" name="TextBox 9"/>
          <p:cNvSpPr txBox="1"/>
          <p:nvPr/>
        </p:nvSpPr>
        <p:spPr>
          <a:xfrm>
            <a:off x="622267" y="4515018"/>
            <a:ext cx="2628694" cy="461665"/>
          </a:xfrm>
          <a:prstGeom prst="rect">
            <a:avLst/>
          </a:prstGeom>
          <a:noFill/>
        </p:spPr>
        <p:txBody>
          <a:bodyPr wrap="none" rtlCol="0">
            <a:spAutoFit/>
          </a:bodyPr>
          <a:lstStyle/>
          <a:p>
            <a:r>
              <a:rPr lang="en-US" sz="2400" dirty="0" smtClean="0"/>
              <a:t>2 of them encrypt x</a:t>
            </a:r>
            <a:endParaRPr lang="en-US" sz="2400" dirty="0"/>
          </a:p>
        </p:txBody>
      </p:sp>
      <p:sp>
        <p:nvSpPr>
          <p:cNvPr id="34" name="TextBox 33"/>
          <p:cNvSpPr txBox="1"/>
          <p:nvPr/>
        </p:nvSpPr>
        <p:spPr>
          <a:xfrm>
            <a:off x="4564497" y="2045479"/>
            <a:ext cx="4557114" cy="4812551"/>
          </a:xfrm>
          <a:prstGeom prst="rect">
            <a:avLst/>
          </a:prstGeom>
          <a:solidFill>
            <a:schemeClr val="accent2">
              <a:lumMod val="60000"/>
              <a:lumOff val="40000"/>
            </a:schemeClr>
          </a:solidFill>
        </p:spPr>
        <p:txBody>
          <a:bodyPr wrap="square" rtlCol="0">
            <a:spAutoFit/>
          </a:bodyPr>
          <a:lstStyle/>
          <a:p>
            <a:endParaRPr lang="en-US" dirty="0"/>
          </a:p>
        </p:txBody>
      </p:sp>
      <p:sp>
        <p:nvSpPr>
          <p:cNvPr id="37" name="TextBox 36"/>
          <p:cNvSpPr txBox="1"/>
          <p:nvPr/>
        </p:nvSpPr>
        <p:spPr>
          <a:xfrm>
            <a:off x="5075688" y="2131151"/>
            <a:ext cx="1883629" cy="461665"/>
          </a:xfrm>
          <a:prstGeom prst="rect">
            <a:avLst/>
          </a:prstGeom>
          <a:noFill/>
        </p:spPr>
        <p:txBody>
          <a:bodyPr wrap="square" rtlCol="0">
            <a:spAutoFit/>
          </a:bodyPr>
          <a:lstStyle/>
          <a:p>
            <a:r>
              <a:rPr lang="en-US" sz="2400" dirty="0" smtClean="0"/>
              <a:t>   </a:t>
            </a:r>
            <a:r>
              <a:rPr lang="en-US" sz="2400" dirty="0"/>
              <a:t>f</a:t>
            </a:r>
          </a:p>
        </p:txBody>
      </p:sp>
      <p:sp>
        <p:nvSpPr>
          <p:cNvPr id="38" name="TextBox 37"/>
          <p:cNvSpPr txBox="1"/>
          <p:nvPr/>
        </p:nvSpPr>
        <p:spPr>
          <a:xfrm>
            <a:off x="4651284" y="2973579"/>
            <a:ext cx="6751765" cy="830997"/>
          </a:xfrm>
          <a:prstGeom prst="rect">
            <a:avLst/>
          </a:prstGeom>
          <a:noFill/>
        </p:spPr>
        <p:txBody>
          <a:bodyPr wrap="square" rtlCol="0">
            <a:spAutoFit/>
          </a:bodyPr>
          <a:lstStyle/>
          <a:p>
            <a:pPr marL="342900" indent="-342900">
              <a:buFont typeface="Arial"/>
              <a:buChar char="•"/>
            </a:pPr>
            <a:r>
              <a:rPr lang="en-US" sz="2400" dirty="0" smtClean="0"/>
              <a:t>Compute</a:t>
            </a:r>
            <a:r>
              <a:rPr lang="en-US" sz="2400" dirty="0"/>
              <a:t>	</a:t>
            </a:r>
            <a:r>
              <a:rPr lang="en-US" sz="2400" dirty="0" smtClean="0"/>
              <a:t>      ,           ,</a:t>
            </a:r>
          </a:p>
          <a:p>
            <a:pPr marL="342900" indent="-342900">
              <a:buFont typeface="Arial"/>
              <a:buChar char="•"/>
            </a:pPr>
            <a:r>
              <a:rPr lang="en-US" sz="2400" dirty="0" smtClean="0"/>
              <a:t>Compute a NIWI </a:t>
            </a:r>
            <a:r>
              <a:rPr lang="en-US" sz="2400" dirty="0" err="1" smtClean="0"/>
              <a:t>Π</a:t>
            </a:r>
            <a:r>
              <a:rPr lang="en-US" sz="2400" dirty="0" smtClean="0"/>
              <a:t>’ :</a:t>
            </a:r>
            <a:endParaRPr lang="en-US" sz="2400" dirty="0"/>
          </a:p>
        </p:txBody>
      </p:sp>
      <p:sp>
        <p:nvSpPr>
          <p:cNvPr id="41" name="TextBox 40"/>
          <p:cNvSpPr txBox="1"/>
          <p:nvPr/>
        </p:nvSpPr>
        <p:spPr>
          <a:xfrm>
            <a:off x="4794536" y="5860207"/>
            <a:ext cx="5589049" cy="461665"/>
          </a:xfrm>
          <a:prstGeom prst="rect">
            <a:avLst/>
          </a:prstGeom>
          <a:noFill/>
        </p:spPr>
        <p:txBody>
          <a:bodyPr wrap="square" rtlCol="0">
            <a:spAutoFit/>
          </a:bodyPr>
          <a:lstStyle/>
          <a:p>
            <a:r>
              <a:rPr lang="en-US" sz="2400" dirty="0" err="1" smtClean="0"/>
              <a:t>SK</a:t>
            </a:r>
            <a:r>
              <a:rPr lang="en-US" sz="2400" baseline="-25000" dirty="0" err="1" smtClean="0"/>
              <a:t>f</a:t>
            </a:r>
            <a:r>
              <a:rPr lang="en-US" sz="2400" dirty="0" smtClean="0"/>
              <a:t> = (            ,          ,          , </a:t>
            </a:r>
            <a:r>
              <a:rPr lang="en-US" sz="2400" dirty="0" err="1" smtClean="0"/>
              <a:t>Π</a:t>
            </a:r>
            <a:r>
              <a:rPr lang="en-US" sz="2400" dirty="0" smtClean="0"/>
              <a:t>’ )</a:t>
            </a:r>
            <a:endParaRPr lang="en-US" sz="2400" dirty="0"/>
          </a:p>
        </p:txBody>
      </p:sp>
      <p:sp>
        <p:nvSpPr>
          <p:cNvPr id="47" name="TextBox 46"/>
          <p:cNvSpPr txBox="1"/>
          <p:nvPr/>
        </p:nvSpPr>
        <p:spPr>
          <a:xfrm>
            <a:off x="5446500" y="4475129"/>
            <a:ext cx="3096220" cy="461665"/>
          </a:xfrm>
          <a:prstGeom prst="rect">
            <a:avLst/>
          </a:prstGeom>
          <a:noFill/>
        </p:spPr>
        <p:txBody>
          <a:bodyPr wrap="none" rtlCol="0">
            <a:spAutoFit/>
          </a:bodyPr>
          <a:lstStyle/>
          <a:p>
            <a:r>
              <a:rPr lang="en-US" sz="2400" dirty="0" smtClean="0"/>
              <a:t>2 of them are keys for f</a:t>
            </a:r>
            <a:endParaRPr lang="en-US" sz="2400" dirty="0"/>
          </a:p>
        </p:txBody>
      </p:sp>
      <p:cxnSp>
        <p:nvCxnSpPr>
          <p:cNvPr id="51" name="Straight Arrow Connector 50"/>
          <p:cNvCxnSpPr/>
          <p:nvPr/>
        </p:nvCxnSpPr>
        <p:spPr>
          <a:xfrm flipV="1">
            <a:off x="5136441" y="2559446"/>
            <a:ext cx="993738" cy="5584"/>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pic>
        <p:nvPicPr>
          <p:cNvPr id="53" name="Picture 52" descr="keygen.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31159" y="2095586"/>
            <a:ext cx="1031195" cy="774821"/>
          </a:xfrm>
          <a:prstGeom prst="rect">
            <a:avLst/>
          </a:prstGeom>
        </p:spPr>
      </p:pic>
      <p:sp>
        <p:nvSpPr>
          <p:cNvPr id="59" name="Oval 58"/>
          <p:cNvSpPr/>
          <p:nvPr/>
        </p:nvSpPr>
        <p:spPr>
          <a:xfrm>
            <a:off x="6392286" y="2995500"/>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60" name="Oval 59"/>
          <p:cNvSpPr/>
          <p:nvPr/>
        </p:nvSpPr>
        <p:spPr>
          <a:xfrm>
            <a:off x="5800553" y="5850319"/>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61" name="Oval 60"/>
          <p:cNvSpPr/>
          <p:nvPr/>
        </p:nvSpPr>
        <p:spPr>
          <a:xfrm>
            <a:off x="7153207" y="2995500"/>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62" name="Oval 61"/>
          <p:cNvSpPr/>
          <p:nvPr/>
        </p:nvSpPr>
        <p:spPr>
          <a:xfrm>
            <a:off x="6608850" y="5857352"/>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63" name="Oval 62"/>
          <p:cNvSpPr/>
          <p:nvPr/>
        </p:nvSpPr>
        <p:spPr>
          <a:xfrm>
            <a:off x="1971322" y="5850319"/>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64" name="Rectangle 63"/>
          <p:cNvSpPr/>
          <p:nvPr/>
        </p:nvSpPr>
        <p:spPr>
          <a:xfrm>
            <a:off x="5439620" y="3967572"/>
            <a:ext cx="3167993" cy="1714292"/>
          </a:xfrm>
          <a:prstGeom prst="rect">
            <a:avLst/>
          </a:prstGeom>
          <a:solidFill>
            <a:schemeClr val="bg1">
              <a:alpha val="0"/>
            </a:schemeClr>
          </a:solidFill>
          <a:ln w="158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tx1"/>
              </a:solidFill>
            </a:endParaRPr>
          </a:p>
        </p:txBody>
      </p:sp>
      <p:sp>
        <p:nvSpPr>
          <p:cNvPr id="52" name="Oval 51"/>
          <p:cNvSpPr/>
          <p:nvPr/>
        </p:nvSpPr>
        <p:spPr>
          <a:xfrm>
            <a:off x="3371738" y="2995500"/>
            <a:ext cx="549117" cy="401634"/>
          </a:xfrm>
          <a:prstGeom prst="ellipse">
            <a:avLst/>
          </a:prstGeom>
          <a:solidFill>
            <a:schemeClr val="tx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54" name="Oval 53"/>
          <p:cNvSpPr/>
          <p:nvPr/>
        </p:nvSpPr>
        <p:spPr>
          <a:xfrm>
            <a:off x="7992476" y="2995500"/>
            <a:ext cx="549117" cy="401634"/>
          </a:xfrm>
          <a:prstGeom prst="ellipse">
            <a:avLst/>
          </a:prstGeom>
          <a:solidFill>
            <a:schemeClr val="tx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55" name="Oval 54"/>
          <p:cNvSpPr/>
          <p:nvPr/>
        </p:nvSpPr>
        <p:spPr>
          <a:xfrm>
            <a:off x="7371028" y="5841983"/>
            <a:ext cx="549117" cy="401634"/>
          </a:xfrm>
          <a:prstGeom prst="ellipse">
            <a:avLst/>
          </a:prstGeom>
          <a:solidFill>
            <a:schemeClr val="tx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68" name="Oval 67"/>
          <p:cNvSpPr/>
          <p:nvPr/>
        </p:nvSpPr>
        <p:spPr>
          <a:xfrm>
            <a:off x="2701844" y="5850319"/>
            <a:ext cx="549117" cy="401634"/>
          </a:xfrm>
          <a:prstGeom prst="ellipse">
            <a:avLst/>
          </a:prstGeom>
          <a:solidFill>
            <a:schemeClr val="tx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39" name="Multiply 38"/>
          <p:cNvSpPr/>
          <p:nvPr/>
        </p:nvSpPr>
        <p:spPr>
          <a:xfrm>
            <a:off x="3250956" y="3201645"/>
            <a:ext cx="2840526" cy="1931994"/>
          </a:xfrm>
          <a:prstGeom prst="mathMultiply">
            <a:avLst/>
          </a:prstGeom>
          <a:solidFill>
            <a:srgbClr val="C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853442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6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6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6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54"/>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1" nodeType="clickEffect">
                                  <p:stCondLst>
                                    <p:cond delay="0"/>
                                  </p:stCondLst>
                                  <p:childTnLst>
                                    <p:set>
                                      <p:cBhvr>
                                        <p:cTn id="70"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7" grpId="0"/>
      <p:bldP spid="31" grpId="0"/>
      <p:bldP spid="40" grpId="0" animBg="1"/>
      <p:bldP spid="7" grpId="0"/>
      <p:bldP spid="58" grpId="0" animBg="1"/>
      <p:bldP spid="22" grpId="0" animBg="1"/>
      <p:bldP spid="24" grpId="0" animBg="1"/>
      <p:bldP spid="10" grpId="0"/>
      <p:bldP spid="34" grpId="0" animBg="1"/>
      <p:bldP spid="37" grpId="0"/>
      <p:bldP spid="38" grpId="0"/>
      <p:bldP spid="41" grpId="0"/>
      <p:bldP spid="47" grpId="0"/>
      <p:bldP spid="59" grpId="0" animBg="1"/>
      <p:bldP spid="60" grpId="0" animBg="1"/>
      <p:bldP spid="61" grpId="0" animBg="1"/>
      <p:bldP spid="62" grpId="0" animBg="1"/>
      <p:bldP spid="63" grpId="0" animBg="1"/>
      <p:bldP spid="64" grpId="0" animBg="1"/>
      <p:bldP spid="52" grpId="0" animBg="1"/>
      <p:bldP spid="54" grpId="0" animBg="1"/>
      <p:bldP spid="55" grpId="0" animBg="1"/>
      <p:bldP spid="68" grpId="0" animBg="1"/>
      <p:bldP spid="39" grpId="0" animBg="1"/>
      <p:bldP spid="39" grpId="1"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cxnSp>
        <p:nvCxnSpPr>
          <p:cNvPr id="4" name="Straight Arrow Connector 3"/>
          <p:cNvCxnSpPr/>
          <p:nvPr/>
        </p:nvCxnSpPr>
        <p:spPr>
          <a:xfrm flipV="1">
            <a:off x="1671669" y="2241724"/>
            <a:ext cx="0" cy="1101427"/>
          </a:xfrm>
          <a:prstGeom prst="straightConnector1">
            <a:avLst/>
          </a:prstGeom>
          <a:ln>
            <a:solidFill>
              <a:srgbClr val="3366FF"/>
            </a:solidFill>
            <a:tailEnd type="arrow"/>
          </a:ln>
        </p:spPr>
        <p:style>
          <a:lnRef idx="2">
            <a:schemeClr val="accent1"/>
          </a:lnRef>
          <a:fillRef idx="0">
            <a:schemeClr val="accent1"/>
          </a:fillRef>
          <a:effectRef idx="1">
            <a:schemeClr val="accent1"/>
          </a:effectRef>
          <a:fontRef idx="minor">
            <a:schemeClr val="tx1"/>
          </a:fontRef>
        </p:style>
      </p:cxnSp>
      <p:sp>
        <p:nvSpPr>
          <p:cNvPr id="5" name="Oval 4"/>
          <p:cNvSpPr/>
          <p:nvPr/>
        </p:nvSpPr>
        <p:spPr>
          <a:xfrm>
            <a:off x="1395761" y="1518288"/>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6" name="Oval 5"/>
          <p:cNvSpPr/>
          <p:nvPr/>
        </p:nvSpPr>
        <p:spPr>
          <a:xfrm>
            <a:off x="2963904" y="1515192"/>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7" name="Oval 6"/>
          <p:cNvSpPr/>
          <p:nvPr/>
        </p:nvSpPr>
        <p:spPr>
          <a:xfrm>
            <a:off x="4369554" y="1515192"/>
            <a:ext cx="549117" cy="401634"/>
          </a:xfrm>
          <a:prstGeom prst="ellipse">
            <a:avLst/>
          </a:prstGeom>
          <a:solidFill>
            <a:schemeClr val="tx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cxnSp>
        <p:nvCxnSpPr>
          <p:cNvPr id="8" name="Straight Arrow Connector 7"/>
          <p:cNvCxnSpPr/>
          <p:nvPr/>
        </p:nvCxnSpPr>
        <p:spPr>
          <a:xfrm flipV="1">
            <a:off x="3249528" y="2241724"/>
            <a:ext cx="0" cy="1101427"/>
          </a:xfrm>
          <a:prstGeom prst="straightConnector1">
            <a:avLst/>
          </a:prstGeom>
          <a:ln>
            <a:solidFill>
              <a:srgbClr val="3366FF"/>
            </a:solidFill>
            <a:tailEnd type="arrow"/>
          </a:ln>
        </p:spPr>
        <p:style>
          <a:lnRef idx="2">
            <a:schemeClr val="accent1"/>
          </a:lnRef>
          <a:fillRef idx="0">
            <a:schemeClr val="accent1"/>
          </a:fillRef>
          <a:effectRef idx="1">
            <a:schemeClr val="accent1"/>
          </a:effectRef>
          <a:fontRef idx="minor">
            <a:schemeClr val="tx1"/>
          </a:fontRef>
        </p:style>
      </p:cxnSp>
      <p:sp>
        <p:nvSpPr>
          <p:cNvPr id="9" name="Oval 8"/>
          <p:cNvSpPr/>
          <p:nvPr/>
        </p:nvSpPr>
        <p:spPr>
          <a:xfrm>
            <a:off x="1397110" y="5467370"/>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10" name="Oval 9"/>
          <p:cNvSpPr/>
          <p:nvPr/>
        </p:nvSpPr>
        <p:spPr>
          <a:xfrm>
            <a:off x="2965253" y="5464274"/>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11" name="Oval 10"/>
          <p:cNvSpPr/>
          <p:nvPr/>
        </p:nvSpPr>
        <p:spPr>
          <a:xfrm>
            <a:off x="4370903" y="5464274"/>
            <a:ext cx="549117" cy="401634"/>
          </a:xfrm>
          <a:prstGeom prst="ellipse">
            <a:avLst/>
          </a:prstGeom>
          <a:solidFill>
            <a:schemeClr val="tx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cxnSp>
        <p:nvCxnSpPr>
          <p:cNvPr id="14" name="Straight Arrow Connector 13"/>
          <p:cNvCxnSpPr/>
          <p:nvPr/>
        </p:nvCxnSpPr>
        <p:spPr>
          <a:xfrm>
            <a:off x="3249528" y="4379791"/>
            <a:ext cx="11516" cy="945931"/>
          </a:xfrm>
          <a:prstGeom prst="straightConnector1">
            <a:avLst/>
          </a:prstGeom>
          <a:ln>
            <a:solidFill>
              <a:srgbClr val="3366FF"/>
            </a:solidFill>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4683395" y="4392747"/>
            <a:ext cx="0" cy="932974"/>
          </a:xfrm>
          <a:prstGeom prst="straightConnector1">
            <a:avLst/>
          </a:prstGeom>
          <a:ln>
            <a:solidFill>
              <a:srgbClr val="3366FF"/>
            </a:solidFill>
            <a:tailEnd type="arrow"/>
          </a:ln>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6345488" y="3485691"/>
            <a:ext cx="3913535" cy="461665"/>
          </a:xfrm>
          <a:prstGeom prst="rect">
            <a:avLst/>
          </a:prstGeom>
          <a:noFill/>
        </p:spPr>
        <p:txBody>
          <a:bodyPr wrap="square" rtlCol="0">
            <a:spAutoFit/>
          </a:bodyPr>
          <a:lstStyle/>
          <a:p>
            <a:r>
              <a:rPr lang="en-US" sz="2400" dirty="0" smtClean="0"/>
              <a:t>Decryption?</a:t>
            </a:r>
            <a:endParaRPr lang="en-US" sz="2400" dirty="0"/>
          </a:p>
        </p:txBody>
      </p:sp>
      <p:sp>
        <p:nvSpPr>
          <p:cNvPr id="26" name="TextBox 25"/>
          <p:cNvSpPr txBox="1"/>
          <p:nvPr/>
        </p:nvSpPr>
        <p:spPr>
          <a:xfrm>
            <a:off x="6493726" y="1916826"/>
            <a:ext cx="1495872" cy="461665"/>
          </a:xfrm>
          <a:prstGeom prst="rect">
            <a:avLst/>
          </a:prstGeom>
          <a:noFill/>
        </p:spPr>
        <p:txBody>
          <a:bodyPr wrap="none" rtlCol="0">
            <a:spAutoFit/>
          </a:bodyPr>
          <a:lstStyle/>
          <a:p>
            <a:r>
              <a:rPr lang="en-US" sz="2400" dirty="0" err="1" smtClean="0"/>
              <a:t>Ciphertext</a:t>
            </a:r>
            <a:endParaRPr lang="en-US" sz="2400" dirty="0"/>
          </a:p>
        </p:txBody>
      </p:sp>
      <p:sp>
        <p:nvSpPr>
          <p:cNvPr id="27" name="TextBox 26"/>
          <p:cNvSpPr txBox="1"/>
          <p:nvPr/>
        </p:nvSpPr>
        <p:spPr>
          <a:xfrm>
            <a:off x="6335116" y="4956389"/>
            <a:ext cx="1800493" cy="461665"/>
          </a:xfrm>
          <a:prstGeom prst="rect">
            <a:avLst/>
          </a:prstGeom>
          <a:noFill/>
        </p:spPr>
        <p:txBody>
          <a:bodyPr wrap="none" rtlCol="0">
            <a:spAutoFit/>
          </a:bodyPr>
          <a:lstStyle/>
          <a:p>
            <a:r>
              <a:rPr lang="en-US" sz="2400" dirty="0" smtClean="0"/>
              <a:t>Function Key</a:t>
            </a:r>
            <a:endParaRPr lang="en-US" sz="2400" dirty="0"/>
          </a:p>
        </p:txBody>
      </p:sp>
      <p:sp>
        <p:nvSpPr>
          <p:cNvPr id="28" name="TextBox 27"/>
          <p:cNvSpPr txBox="1"/>
          <p:nvPr/>
        </p:nvSpPr>
        <p:spPr>
          <a:xfrm>
            <a:off x="1088533" y="3485691"/>
            <a:ext cx="4794728" cy="461665"/>
          </a:xfrm>
          <a:prstGeom prst="rect">
            <a:avLst/>
          </a:prstGeom>
          <a:solidFill>
            <a:schemeClr val="accent3">
              <a:lumMod val="75000"/>
            </a:schemeClr>
          </a:solidFill>
        </p:spPr>
        <p:txBody>
          <a:bodyPr wrap="square" rtlCol="0">
            <a:spAutoFit/>
          </a:bodyPr>
          <a:lstStyle/>
          <a:p>
            <a:r>
              <a:rPr lang="en-US" sz="2400" dirty="0" smtClean="0"/>
              <a:t> Garbage,         f(x) ,            Garbage</a:t>
            </a:r>
            <a:endParaRPr lang="en-US" sz="2400" dirty="0"/>
          </a:p>
        </p:txBody>
      </p:sp>
      <p:sp>
        <p:nvSpPr>
          <p:cNvPr id="30" name="Rounded Rectangle 29"/>
          <p:cNvSpPr/>
          <p:nvPr/>
        </p:nvSpPr>
        <p:spPr>
          <a:xfrm>
            <a:off x="577794" y="2378491"/>
            <a:ext cx="7586217" cy="1086913"/>
          </a:xfrm>
          <a:prstGeom prst="roundRect">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Verifiability needs a “common majority” of correct systems.</a:t>
            </a:r>
            <a:endParaRPr lang="en-US" sz="2400" dirty="0">
              <a:solidFill>
                <a:schemeClr val="bg1"/>
              </a:solidFill>
            </a:endParaRPr>
          </a:p>
        </p:txBody>
      </p:sp>
    </p:spTree>
    <p:extLst>
      <p:ext uri="{BB962C8B-B14F-4D97-AF65-F5344CB8AC3E}">
        <p14:creationId xmlns:p14="http://schemas.microsoft.com/office/powerpoint/2010/main" val="26763328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P spid="10" grpId="0" animBg="1"/>
      <p:bldP spid="11" grpId="0" animBg="1"/>
      <p:bldP spid="25" grpId="0"/>
      <p:bldP spid="28" grpId="0" animBg="1"/>
      <p:bldP spid="30" grpId="0" animBg="1"/>
      <p:bldP spid="30" grpId="1"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Bottleneck</a:t>
            </a:r>
            <a:endParaRPr lang="en-US" dirty="0"/>
          </a:p>
        </p:txBody>
      </p:sp>
      <p:sp>
        <p:nvSpPr>
          <p:cNvPr id="3" name="Content Placeholder 2"/>
          <p:cNvSpPr>
            <a:spLocks noGrp="1"/>
          </p:cNvSpPr>
          <p:nvPr>
            <p:ph idx="1"/>
          </p:nvPr>
        </p:nvSpPr>
        <p:spPr/>
        <p:txBody>
          <a:bodyPr/>
          <a:lstStyle/>
          <a:p>
            <a:r>
              <a:rPr lang="en-US" dirty="0" smtClean="0"/>
              <a:t>Verifiability needs a common majority of “correct” systems.</a:t>
            </a:r>
          </a:p>
          <a:p>
            <a:r>
              <a:rPr lang="en-US" dirty="0" smtClean="0"/>
              <a:t>Message privacy needs a majority of  “free” systems.</a:t>
            </a:r>
            <a:endParaRPr lang="en-US" dirty="0"/>
          </a:p>
        </p:txBody>
      </p:sp>
    </p:spTree>
    <p:extLst>
      <p:ext uri="{BB962C8B-B14F-4D97-AF65-F5344CB8AC3E}">
        <p14:creationId xmlns:p14="http://schemas.microsoft.com/office/powerpoint/2010/main" val="121701538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994" y="-59558"/>
            <a:ext cx="8229600" cy="1143000"/>
          </a:xfrm>
        </p:spPr>
        <p:txBody>
          <a:bodyPr>
            <a:normAutofit/>
          </a:bodyPr>
          <a:lstStyle/>
          <a:p>
            <a:r>
              <a:rPr lang="en-US" sz="4000" dirty="0" smtClean="0"/>
              <a:t>Idea 1</a:t>
            </a:r>
            <a:endParaRPr lang="en-US" sz="2200" dirty="0"/>
          </a:p>
        </p:txBody>
      </p:sp>
      <p:sp>
        <p:nvSpPr>
          <p:cNvPr id="4" name="TextBox 3"/>
          <p:cNvSpPr txBox="1"/>
          <p:nvPr/>
        </p:nvSpPr>
        <p:spPr>
          <a:xfrm>
            <a:off x="-18535" y="854595"/>
            <a:ext cx="9162535" cy="1190853"/>
          </a:xfrm>
          <a:prstGeom prst="rect">
            <a:avLst/>
          </a:prstGeom>
          <a:solidFill>
            <a:schemeClr val="accent1">
              <a:lumMod val="20000"/>
              <a:lumOff val="80000"/>
            </a:schemeClr>
          </a:solidFill>
        </p:spPr>
        <p:txBody>
          <a:bodyPr wrap="square" rtlCol="0">
            <a:spAutoFit/>
          </a:bodyPr>
          <a:lstStyle/>
          <a:p>
            <a:pPr marL="285750" indent="-285750">
              <a:buFont typeface="Arial"/>
              <a:buChar char="•"/>
            </a:pPr>
            <a:endParaRPr lang="en-US" dirty="0"/>
          </a:p>
        </p:txBody>
      </p:sp>
      <p:pic>
        <p:nvPicPr>
          <p:cNvPr id="5" name="Picture 4" descr="setu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2525" y="854594"/>
            <a:ext cx="871728" cy="871728"/>
          </a:xfrm>
          <a:prstGeom prst="rect">
            <a:avLst/>
          </a:prstGeom>
        </p:spPr>
      </p:pic>
      <p:sp>
        <p:nvSpPr>
          <p:cNvPr id="6" name="TextBox 5"/>
          <p:cNvSpPr txBox="1"/>
          <p:nvPr/>
        </p:nvSpPr>
        <p:spPr>
          <a:xfrm>
            <a:off x="376789" y="1583784"/>
            <a:ext cx="1594533" cy="461665"/>
          </a:xfrm>
          <a:prstGeom prst="rect">
            <a:avLst/>
          </a:prstGeom>
          <a:noFill/>
        </p:spPr>
        <p:txBody>
          <a:bodyPr wrap="square" rtlCol="0">
            <a:spAutoFit/>
          </a:bodyPr>
          <a:lstStyle/>
          <a:p>
            <a:r>
              <a:rPr lang="en-US" sz="2400" dirty="0" err="1" smtClean="0"/>
              <a:t>VFE.Setup</a:t>
            </a:r>
            <a:endParaRPr lang="en-US" sz="2400" dirty="0"/>
          </a:p>
        </p:txBody>
      </p:sp>
      <p:sp>
        <p:nvSpPr>
          <p:cNvPr id="14" name="TextBox 13"/>
          <p:cNvSpPr txBox="1"/>
          <p:nvPr/>
        </p:nvSpPr>
        <p:spPr>
          <a:xfrm>
            <a:off x="2078137" y="1008837"/>
            <a:ext cx="6758307" cy="1200328"/>
          </a:xfrm>
          <a:prstGeom prst="rect">
            <a:avLst/>
          </a:prstGeom>
          <a:noFill/>
        </p:spPr>
        <p:txBody>
          <a:bodyPr wrap="square" rtlCol="0">
            <a:spAutoFit/>
          </a:bodyPr>
          <a:lstStyle/>
          <a:p>
            <a:r>
              <a:rPr lang="en-US" sz="2400" dirty="0" smtClean="0"/>
              <a:t>(</a:t>
            </a:r>
            <a:r>
              <a:rPr lang="en-US" sz="2400" dirty="0" smtClean="0">
                <a:solidFill>
                  <a:srgbClr val="FF0000"/>
                </a:solidFill>
              </a:rPr>
              <a:t>MSK, MPK</a:t>
            </a:r>
            <a:r>
              <a:rPr lang="en-US" sz="2400" dirty="0" smtClean="0"/>
              <a:t>) , (</a:t>
            </a:r>
            <a:r>
              <a:rPr lang="en-US" sz="2400" dirty="0" smtClean="0">
                <a:solidFill>
                  <a:srgbClr val="008000"/>
                </a:solidFill>
              </a:rPr>
              <a:t>MSK, MPK</a:t>
            </a:r>
            <a:r>
              <a:rPr lang="en-US" sz="2400" dirty="0"/>
              <a:t>) , (</a:t>
            </a:r>
            <a:r>
              <a:rPr lang="en-US" sz="2400" dirty="0">
                <a:solidFill>
                  <a:srgbClr val="0000FF"/>
                </a:solidFill>
              </a:rPr>
              <a:t>MSK, MPK</a:t>
            </a:r>
            <a:r>
              <a:rPr lang="en-US" sz="2400" dirty="0"/>
              <a:t>) , </a:t>
            </a:r>
            <a:endParaRPr lang="en-US" sz="2400" dirty="0" smtClean="0"/>
          </a:p>
          <a:p>
            <a:r>
              <a:rPr lang="en-US" sz="2400" dirty="0" smtClean="0"/>
              <a:t>(</a:t>
            </a:r>
            <a:r>
              <a:rPr lang="en-US" sz="2400" dirty="0">
                <a:solidFill>
                  <a:schemeClr val="accent6">
                    <a:lumMod val="75000"/>
                  </a:schemeClr>
                </a:solidFill>
              </a:rPr>
              <a:t>MSK, MPK</a:t>
            </a:r>
            <a:r>
              <a:rPr lang="en-US" sz="2400" dirty="0"/>
              <a:t>) </a:t>
            </a:r>
            <a:r>
              <a:rPr lang="en-US" sz="2400" dirty="0" smtClean="0"/>
              <a:t>, </a:t>
            </a:r>
            <a:r>
              <a:rPr lang="en-US" sz="2400" dirty="0"/>
              <a:t>(</a:t>
            </a:r>
            <a:r>
              <a:rPr lang="en-US" sz="2400" dirty="0">
                <a:solidFill>
                  <a:srgbClr val="660066"/>
                </a:solidFill>
              </a:rPr>
              <a:t>MSK, MPK</a:t>
            </a:r>
            <a:r>
              <a:rPr lang="en-US" sz="2400" dirty="0" smtClean="0"/>
              <a:t>) , </a:t>
            </a:r>
            <a:r>
              <a:rPr lang="en-US" sz="2400" dirty="0" smtClean="0">
                <a:solidFill>
                  <a:srgbClr val="FF0000"/>
                </a:solidFill>
              </a:rPr>
              <a:t>Z</a:t>
            </a:r>
            <a:r>
              <a:rPr lang="en-US" sz="2400" dirty="0" smtClean="0"/>
              <a:t>  </a:t>
            </a:r>
            <a:endParaRPr lang="en-US" sz="2400" dirty="0"/>
          </a:p>
          <a:p>
            <a:endParaRPr lang="en-US" sz="2400" dirty="0" smtClean="0"/>
          </a:p>
        </p:txBody>
      </p:sp>
      <p:sp>
        <p:nvSpPr>
          <p:cNvPr id="23" name="TextBox 22"/>
          <p:cNvSpPr txBox="1"/>
          <p:nvPr/>
        </p:nvSpPr>
        <p:spPr>
          <a:xfrm>
            <a:off x="-18535" y="2045448"/>
            <a:ext cx="4557114" cy="4812551"/>
          </a:xfrm>
          <a:prstGeom prst="rect">
            <a:avLst/>
          </a:prstGeom>
          <a:solidFill>
            <a:schemeClr val="accent3">
              <a:lumMod val="40000"/>
              <a:lumOff val="60000"/>
            </a:schemeClr>
          </a:solidFill>
        </p:spPr>
        <p:txBody>
          <a:bodyPr wrap="square" rtlCol="0">
            <a:spAutoFit/>
          </a:bodyPr>
          <a:lstStyle/>
          <a:p>
            <a:endParaRPr lang="en-US" dirty="0"/>
          </a:p>
        </p:txBody>
      </p:sp>
      <p:pic>
        <p:nvPicPr>
          <p:cNvPr id="25" name="Picture 24" descr="encrypt.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09102" y="2095586"/>
            <a:ext cx="871728" cy="871728"/>
          </a:xfrm>
          <a:prstGeom prst="rect">
            <a:avLst/>
          </a:prstGeom>
        </p:spPr>
      </p:pic>
      <p:sp>
        <p:nvSpPr>
          <p:cNvPr id="27" name="TextBox 26"/>
          <p:cNvSpPr txBox="1"/>
          <p:nvPr/>
        </p:nvSpPr>
        <p:spPr>
          <a:xfrm>
            <a:off x="492656" y="2131120"/>
            <a:ext cx="1883629" cy="461665"/>
          </a:xfrm>
          <a:prstGeom prst="rect">
            <a:avLst/>
          </a:prstGeom>
          <a:noFill/>
        </p:spPr>
        <p:txBody>
          <a:bodyPr wrap="square" rtlCol="0">
            <a:spAutoFit/>
          </a:bodyPr>
          <a:lstStyle/>
          <a:p>
            <a:r>
              <a:rPr lang="en-US" sz="2400" dirty="0" smtClean="0"/>
              <a:t>   x</a:t>
            </a:r>
            <a:endParaRPr lang="en-US" sz="2400" dirty="0"/>
          </a:p>
        </p:txBody>
      </p:sp>
      <p:sp>
        <p:nvSpPr>
          <p:cNvPr id="31" name="TextBox 30"/>
          <p:cNvSpPr txBox="1"/>
          <p:nvPr/>
        </p:nvSpPr>
        <p:spPr>
          <a:xfrm>
            <a:off x="68252" y="2973548"/>
            <a:ext cx="6751765" cy="1200328"/>
          </a:xfrm>
          <a:prstGeom prst="rect">
            <a:avLst/>
          </a:prstGeom>
          <a:noFill/>
        </p:spPr>
        <p:txBody>
          <a:bodyPr wrap="square" rtlCol="0">
            <a:spAutoFit/>
          </a:bodyPr>
          <a:lstStyle/>
          <a:p>
            <a:pPr marL="342900" indent="-342900">
              <a:buFont typeface="Arial"/>
              <a:buChar char="•"/>
            </a:pPr>
            <a:r>
              <a:rPr lang="en-US" sz="2400" dirty="0" smtClean="0"/>
              <a:t>Compute</a:t>
            </a:r>
            <a:r>
              <a:rPr lang="en-US" sz="2400" dirty="0"/>
              <a:t>	</a:t>
            </a:r>
            <a:r>
              <a:rPr lang="en-US" sz="2400" dirty="0" smtClean="0"/>
              <a:t>      ,           ,                                                                                           </a:t>
            </a:r>
          </a:p>
          <a:p>
            <a:r>
              <a:rPr lang="en-US" sz="2400" dirty="0"/>
              <a:t> </a:t>
            </a:r>
            <a:r>
              <a:rPr lang="en-US" sz="2400" dirty="0" smtClean="0"/>
              <a:t>                                       , </a:t>
            </a:r>
          </a:p>
          <a:p>
            <a:pPr marL="342900" indent="-342900">
              <a:buFont typeface="Arial"/>
              <a:buChar char="•"/>
            </a:pPr>
            <a:r>
              <a:rPr lang="en-US" sz="2400" dirty="0" smtClean="0"/>
              <a:t>Compute a NIWI </a:t>
            </a:r>
            <a:r>
              <a:rPr lang="en-US" sz="2400" dirty="0" err="1" smtClean="0"/>
              <a:t>Π</a:t>
            </a:r>
            <a:r>
              <a:rPr lang="en-US" sz="2400" dirty="0" smtClean="0"/>
              <a:t> :</a:t>
            </a:r>
            <a:endParaRPr lang="en-US" sz="2400" dirty="0"/>
          </a:p>
        </p:txBody>
      </p:sp>
      <p:sp>
        <p:nvSpPr>
          <p:cNvPr id="40" name="Oval 39"/>
          <p:cNvSpPr/>
          <p:nvPr/>
        </p:nvSpPr>
        <p:spPr>
          <a:xfrm>
            <a:off x="1784531" y="2969040"/>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48" name="TextBox 47"/>
          <p:cNvSpPr txBox="1"/>
          <p:nvPr/>
        </p:nvSpPr>
        <p:spPr>
          <a:xfrm>
            <a:off x="2941234" y="4451755"/>
            <a:ext cx="705063" cy="461665"/>
          </a:xfrm>
          <a:prstGeom prst="rect">
            <a:avLst/>
          </a:prstGeom>
          <a:noFill/>
        </p:spPr>
        <p:txBody>
          <a:bodyPr wrap="square" rtlCol="0">
            <a:spAutoFit/>
          </a:bodyPr>
          <a:lstStyle/>
          <a:p>
            <a:r>
              <a:rPr lang="en-US" sz="2400" dirty="0" smtClean="0"/>
              <a:t> </a:t>
            </a:r>
            <a:endParaRPr lang="en-US" sz="2400" dirty="0"/>
          </a:p>
        </p:txBody>
      </p:sp>
      <p:sp>
        <p:nvSpPr>
          <p:cNvPr id="50" name="TextBox 49"/>
          <p:cNvSpPr txBox="1"/>
          <p:nvPr/>
        </p:nvSpPr>
        <p:spPr>
          <a:xfrm>
            <a:off x="2183643" y="5220199"/>
            <a:ext cx="2354936" cy="461665"/>
          </a:xfrm>
          <a:prstGeom prst="rect">
            <a:avLst/>
          </a:prstGeom>
          <a:noFill/>
        </p:spPr>
        <p:txBody>
          <a:bodyPr wrap="square" rtlCol="0">
            <a:spAutoFit/>
          </a:bodyPr>
          <a:lstStyle/>
          <a:p>
            <a:r>
              <a:rPr lang="en-US" sz="2400" dirty="0" smtClean="0"/>
              <a:t>    </a:t>
            </a:r>
            <a:endParaRPr lang="en-US" sz="2400" dirty="0"/>
          </a:p>
        </p:txBody>
      </p:sp>
      <p:cxnSp>
        <p:nvCxnSpPr>
          <p:cNvPr id="20" name="Straight Arrow Connector 19"/>
          <p:cNvCxnSpPr/>
          <p:nvPr/>
        </p:nvCxnSpPr>
        <p:spPr>
          <a:xfrm flipV="1">
            <a:off x="468530" y="2553862"/>
            <a:ext cx="993738" cy="5584"/>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2" name="Oval 21"/>
          <p:cNvSpPr/>
          <p:nvPr/>
        </p:nvSpPr>
        <p:spPr>
          <a:xfrm>
            <a:off x="2610799" y="2952714"/>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24" name="Rectangle 23"/>
          <p:cNvSpPr/>
          <p:nvPr/>
        </p:nvSpPr>
        <p:spPr>
          <a:xfrm>
            <a:off x="492656" y="4152792"/>
            <a:ext cx="3859425" cy="2670550"/>
          </a:xfrm>
          <a:prstGeom prst="rect">
            <a:avLst/>
          </a:prstGeom>
          <a:solidFill>
            <a:schemeClr val="bg1">
              <a:alpha val="0"/>
            </a:schemeClr>
          </a:solidFill>
          <a:ln w="158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tx1"/>
              </a:solidFill>
            </a:endParaRPr>
          </a:p>
        </p:txBody>
      </p:sp>
      <p:sp>
        <p:nvSpPr>
          <p:cNvPr id="10" name="TextBox 9"/>
          <p:cNvSpPr txBox="1"/>
          <p:nvPr/>
        </p:nvSpPr>
        <p:spPr>
          <a:xfrm>
            <a:off x="622266" y="4184268"/>
            <a:ext cx="4172269" cy="2677656"/>
          </a:xfrm>
          <a:prstGeom prst="rect">
            <a:avLst/>
          </a:prstGeom>
          <a:noFill/>
        </p:spPr>
        <p:txBody>
          <a:bodyPr wrap="square" rtlCol="0">
            <a:spAutoFit/>
          </a:bodyPr>
          <a:lstStyle/>
          <a:p>
            <a:pPr marL="342900" indent="-342900">
              <a:buFont typeface="Wingdings" charset="2"/>
              <a:buChar char="Ø"/>
            </a:pPr>
            <a:r>
              <a:rPr lang="en-US" sz="2400" dirty="0" smtClean="0"/>
              <a:t>4 of them encrypt x  </a:t>
            </a:r>
          </a:p>
          <a:p>
            <a:pPr lvl="2"/>
            <a:r>
              <a:rPr lang="en-US" sz="2400" dirty="0" smtClean="0"/>
              <a:t>      (OR)</a:t>
            </a:r>
            <a:endParaRPr lang="en-US" sz="2400" dirty="0"/>
          </a:p>
          <a:p>
            <a:pPr marL="342900" indent="-342900">
              <a:buFont typeface="Wingdings" charset="2"/>
              <a:buChar char="Ø"/>
            </a:pPr>
            <a:r>
              <a:rPr lang="en-US" sz="2400" dirty="0" smtClean="0"/>
              <a:t> 2 encrypt x  AND</a:t>
            </a:r>
          </a:p>
          <a:p>
            <a:r>
              <a:rPr lang="en-US" sz="2400" dirty="0" smtClean="0"/>
              <a:t>Z = </a:t>
            </a:r>
          </a:p>
          <a:p>
            <a:pPr lvl="2"/>
            <a:r>
              <a:rPr lang="en-US" sz="2400" dirty="0" smtClean="0"/>
              <a:t>	</a:t>
            </a:r>
            <a:endParaRPr lang="en-US" sz="2400" dirty="0"/>
          </a:p>
          <a:p>
            <a:endParaRPr lang="en-US" sz="2400" dirty="0" smtClean="0"/>
          </a:p>
          <a:p>
            <a:pPr marL="342900" indent="-342900">
              <a:buFont typeface="Wingdings" charset="2"/>
              <a:buChar char="Ø"/>
            </a:pPr>
            <a:endParaRPr lang="en-US" sz="2400" dirty="0"/>
          </a:p>
        </p:txBody>
      </p:sp>
      <p:sp>
        <p:nvSpPr>
          <p:cNvPr id="34" name="TextBox 33"/>
          <p:cNvSpPr txBox="1"/>
          <p:nvPr/>
        </p:nvSpPr>
        <p:spPr>
          <a:xfrm>
            <a:off x="4564497" y="2045479"/>
            <a:ext cx="4557114" cy="4812551"/>
          </a:xfrm>
          <a:prstGeom prst="rect">
            <a:avLst/>
          </a:prstGeom>
          <a:solidFill>
            <a:schemeClr val="accent2">
              <a:lumMod val="60000"/>
              <a:lumOff val="40000"/>
            </a:schemeClr>
          </a:solidFill>
        </p:spPr>
        <p:txBody>
          <a:bodyPr wrap="square" rtlCol="0">
            <a:spAutoFit/>
          </a:bodyPr>
          <a:lstStyle/>
          <a:p>
            <a:endParaRPr lang="en-US" dirty="0"/>
          </a:p>
        </p:txBody>
      </p:sp>
      <p:sp>
        <p:nvSpPr>
          <p:cNvPr id="37" name="TextBox 36"/>
          <p:cNvSpPr txBox="1"/>
          <p:nvPr/>
        </p:nvSpPr>
        <p:spPr>
          <a:xfrm>
            <a:off x="5075688" y="2131151"/>
            <a:ext cx="1883629" cy="461665"/>
          </a:xfrm>
          <a:prstGeom prst="rect">
            <a:avLst/>
          </a:prstGeom>
          <a:noFill/>
        </p:spPr>
        <p:txBody>
          <a:bodyPr wrap="square" rtlCol="0">
            <a:spAutoFit/>
          </a:bodyPr>
          <a:lstStyle/>
          <a:p>
            <a:r>
              <a:rPr lang="en-US" sz="2400" dirty="0" smtClean="0"/>
              <a:t>   </a:t>
            </a:r>
            <a:r>
              <a:rPr lang="en-US" sz="2400" dirty="0"/>
              <a:t>f</a:t>
            </a:r>
          </a:p>
        </p:txBody>
      </p:sp>
      <p:cxnSp>
        <p:nvCxnSpPr>
          <p:cNvPr id="51" name="Straight Arrow Connector 50"/>
          <p:cNvCxnSpPr/>
          <p:nvPr/>
        </p:nvCxnSpPr>
        <p:spPr>
          <a:xfrm flipV="1">
            <a:off x="5136441" y="2559446"/>
            <a:ext cx="993738" cy="5584"/>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pic>
        <p:nvPicPr>
          <p:cNvPr id="53" name="Picture 52" descr="keygen.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31159" y="2095586"/>
            <a:ext cx="1031195" cy="774821"/>
          </a:xfrm>
          <a:prstGeom prst="rect">
            <a:avLst/>
          </a:prstGeom>
        </p:spPr>
      </p:pic>
      <p:sp>
        <p:nvSpPr>
          <p:cNvPr id="52" name="Oval 51"/>
          <p:cNvSpPr/>
          <p:nvPr/>
        </p:nvSpPr>
        <p:spPr>
          <a:xfrm>
            <a:off x="3371738" y="2955810"/>
            <a:ext cx="549117" cy="401634"/>
          </a:xfrm>
          <a:prstGeom prst="ellipse">
            <a:avLst/>
          </a:prstGeom>
          <a:solidFill>
            <a:schemeClr val="tx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43" name="Oval 42"/>
          <p:cNvSpPr/>
          <p:nvPr/>
        </p:nvSpPr>
        <p:spPr>
          <a:xfrm>
            <a:off x="2245880" y="3397134"/>
            <a:ext cx="549117" cy="401634"/>
          </a:xfrm>
          <a:prstGeom prst="ellipse">
            <a:avLst/>
          </a:prstGeom>
          <a:solidFill>
            <a:schemeClr val="accent6">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44" name="Oval 43"/>
          <p:cNvSpPr/>
          <p:nvPr/>
        </p:nvSpPr>
        <p:spPr>
          <a:xfrm>
            <a:off x="3093950" y="3418860"/>
            <a:ext cx="549117" cy="401634"/>
          </a:xfrm>
          <a:prstGeom prst="ellipse">
            <a:avLst/>
          </a:prstGeom>
          <a:solidFill>
            <a:srgbClr val="660066"/>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45" name="TextBox 44"/>
          <p:cNvSpPr txBox="1"/>
          <p:nvPr/>
        </p:nvSpPr>
        <p:spPr>
          <a:xfrm>
            <a:off x="4524045" y="2967314"/>
            <a:ext cx="6751765" cy="1200328"/>
          </a:xfrm>
          <a:prstGeom prst="rect">
            <a:avLst/>
          </a:prstGeom>
          <a:noFill/>
        </p:spPr>
        <p:txBody>
          <a:bodyPr wrap="square" rtlCol="0">
            <a:spAutoFit/>
          </a:bodyPr>
          <a:lstStyle/>
          <a:p>
            <a:pPr marL="342900" indent="-342900">
              <a:buFont typeface="Arial"/>
              <a:buChar char="•"/>
            </a:pPr>
            <a:r>
              <a:rPr lang="en-US" sz="2400" dirty="0" smtClean="0"/>
              <a:t>Compute</a:t>
            </a:r>
            <a:r>
              <a:rPr lang="en-US" sz="2400" dirty="0"/>
              <a:t>	</a:t>
            </a:r>
            <a:r>
              <a:rPr lang="en-US" sz="2400" dirty="0" smtClean="0"/>
              <a:t>      ,           ,                                                                                           </a:t>
            </a:r>
          </a:p>
          <a:p>
            <a:r>
              <a:rPr lang="en-US" sz="2400" dirty="0"/>
              <a:t> </a:t>
            </a:r>
            <a:r>
              <a:rPr lang="en-US" sz="2400" dirty="0" smtClean="0"/>
              <a:t>                                       , </a:t>
            </a:r>
          </a:p>
          <a:p>
            <a:pPr marL="342900" indent="-342900">
              <a:buFont typeface="Arial"/>
              <a:buChar char="•"/>
            </a:pPr>
            <a:r>
              <a:rPr lang="en-US" sz="2400" dirty="0" smtClean="0"/>
              <a:t>Compute a NIWI </a:t>
            </a:r>
            <a:r>
              <a:rPr lang="en-US" sz="2400" dirty="0" err="1" smtClean="0"/>
              <a:t>Π</a:t>
            </a:r>
            <a:r>
              <a:rPr lang="en-US" sz="2400" dirty="0" smtClean="0"/>
              <a:t>’ :</a:t>
            </a:r>
            <a:endParaRPr lang="en-US" sz="2400" dirty="0"/>
          </a:p>
        </p:txBody>
      </p:sp>
      <p:sp>
        <p:nvSpPr>
          <p:cNvPr id="46" name="Oval 45"/>
          <p:cNvSpPr/>
          <p:nvPr/>
        </p:nvSpPr>
        <p:spPr>
          <a:xfrm>
            <a:off x="6187412" y="2962806"/>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49" name="Oval 48"/>
          <p:cNvSpPr/>
          <p:nvPr/>
        </p:nvSpPr>
        <p:spPr>
          <a:xfrm>
            <a:off x="6947540" y="2946480"/>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56" name="Rectangle 55"/>
          <p:cNvSpPr/>
          <p:nvPr/>
        </p:nvSpPr>
        <p:spPr>
          <a:xfrm>
            <a:off x="4776485" y="4146558"/>
            <a:ext cx="4301879" cy="2670550"/>
          </a:xfrm>
          <a:prstGeom prst="rect">
            <a:avLst/>
          </a:prstGeom>
          <a:solidFill>
            <a:schemeClr val="bg1">
              <a:alpha val="0"/>
            </a:schemeClr>
          </a:solidFill>
          <a:ln w="158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tx1"/>
              </a:solidFill>
            </a:endParaRPr>
          </a:p>
        </p:txBody>
      </p:sp>
      <p:sp>
        <p:nvSpPr>
          <p:cNvPr id="57" name="TextBox 56"/>
          <p:cNvSpPr txBox="1"/>
          <p:nvPr/>
        </p:nvSpPr>
        <p:spPr>
          <a:xfrm>
            <a:off x="4866411" y="4178034"/>
            <a:ext cx="4172269" cy="3785652"/>
          </a:xfrm>
          <a:prstGeom prst="rect">
            <a:avLst/>
          </a:prstGeom>
          <a:noFill/>
        </p:spPr>
        <p:txBody>
          <a:bodyPr wrap="square" rtlCol="0">
            <a:spAutoFit/>
          </a:bodyPr>
          <a:lstStyle/>
          <a:p>
            <a:pPr marL="342900" indent="-342900">
              <a:buFont typeface="Wingdings" charset="2"/>
              <a:buChar char="Ø"/>
            </a:pPr>
            <a:r>
              <a:rPr lang="en-US" sz="2400" dirty="0" smtClean="0"/>
              <a:t>All 5 are keys for f  </a:t>
            </a:r>
          </a:p>
          <a:p>
            <a:pPr lvl="2"/>
            <a:r>
              <a:rPr lang="en-US" sz="2400" dirty="0" smtClean="0"/>
              <a:t>      (OR)</a:t>
            </a:r>
            <a:endParaRPr lang="en-US" sz="2400" dirty="0"/>
          </a:p>
          <a:p>
            <a:pPr marL="342900" indent="-342900">
              <a:buFont typeface="Wingdings" charset="2"/>
              <a:buChar char="Ø"/>
            </a:pPr>
            <a:r>
              <a:rPr lang="en-US" sz="2400" dirty="0" smtClean="0"/>
              <a:t> 4 are keys for f  AND</a:t>
            </a:r>
          </a:p>
          <a:p>
            <a:r>
              <a:rPr lang="en-US" sz="2400" dirty="0" smtClean="0"/>
              <a:t>	Z =  Com(…) such that</a:t>
            </a:r>
          </a:p>
          <a:p>
            <a:r>
              <a:rPr lang="en-US" sz="2400" dirty="0" smtClean="0"/>
              <a:t>      Dec(         ,          ) = ….</a:t>
            </a:r>
          </a:p>
          <a:p>
            <a:r>
              <a:rPr lang="en-US" sz="2400" dirty="0"/>
              <a:t> </a:t>
            </a:r>
            <a:r>
              <a:rPr lang="en-US" sz="2400" dirty="0" smtClean="0"/>
              <a:t>    </a:t>
            </a:r>
          </a:p>
          <a:p>
            <a:r>
              <a:rPr lang="en-US" sz="2400" dirty="0"/>
              <a:t>	</a:t>
            </a:r>
            <a:endParaRPr lang="en-US" sz="2400" dirty="0" smtClean="0"/>
          </a:p>
          <a:p>
            <a:pPr lvl="2"/>
            <a:r>
              <a:rPr lang="en-US" sz="2400" dirty="0" smtClean="0"/>
              <a:t>	</a:t>
            </a:r>
            <a:endParaRPr lang="en-US" sz="2400" dirty="0"/>
          </a:p>
          <a:p>
            <a:endParaRPr lang="en-US" sz="2400" dirty="0" smtClean="0"/>
          </a:p>
          <a:p>
            <a:pPr marL="342900" indent="-342900">
              <a:buFont typeface="Wingdings" charset="2"/>
              <a:buChar char="Ø"/>
            </a:pPr>
            <a:endParaRPr lang="en-US" sz="2400" dirty="0"/>
          </a:p>
        </p:txBody>
      </p:sp>
      <p:sp>
        <p:nvSpPr>
          <p:cNvPr id="65" name="Oval 64"/>
          <p:cNvSpPr/>
          <p:nvPr/>
        </p:nvSpPr>
        <p:spPr>
          <a:xfrm>
            <a:off x="7801075" y="2949576"/>
            <a:ext cx="549117" cy="401634"/>
          </a:xfrm>
          <a:prstGeom prst="ellipse">
            <a:avLst/>
          </a:prstGeom>
          <a:solidFill>
            <a:schemeClr val="tx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66" name="Oval 65"/>
          <p:cNvSpPr/>
          <p:nvPr/>
        </p:nvSpPr>
        <p:spPr>
          <a:xfrm>
            <a:off x="6529709" y="3390900"/>
            <a:ext cx="549117" cy="401634"/>
          </a:xfrm>
          <a:prstGeom prst="ellipse">
            <a:avLst/>
          </a:prstGeom>
          <a:solidFill>
            <a:schemeClr val="accent6">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67" name="Oval 66"/>
          <p:cNvSpPr/>
          <p:nvPr/>
        </p:nvSpPr>
        <p:spPr>
          <a:xfrm>
            <a:off x="7510059" y="3412626"/>
            <a:ext cx="549117" cy="401634"/>
          </a:xfrm>
          <a:prstGeom prst="ellipse">
            <a:avLst/>
          </a:prstGeom>
          <a:solidFill>
            <a:srgbClr val="660066"/>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7" name="TextBox 6"/>
          <p:cNvSpPr txBox="1"/>
          <p:nvPr/>
        </p:nvSpPr>
        <p:spPr>
          <a:xfrm>
            <a:off x="1108987" y="5318731"/>
            <a:ext cx="3239739" cy="461665"/>
          </a:xfrm>
          <a:prstGeom prst="rect">
            <a:avLst/>
          </a:prstGeom>
          <a:noFill/>
        </p:spPr>
        <p:txBody>
          <a:bodyPr wrap="none" rtlCol="0">
            <a:spAutoFit/>
          </a:bodyPr>
          <a:lstStyle/>
          <a:p>
            <a:r>
              <a:rPr lang="en-US" sz="2400" dirty="0" smtClean="0"/>
              <a:t>Com (                                )</a:t>
            </a:r>
            <a:endParaRPr lang="en-US" sz="2400" dirty="0"/>
          </a:p>
        </p:txBody>
      </p:sp>
      <p:sp>
        <p:nvSpPr>
          <p:cNvPr id="35" name="Oval 34"/>
          <p:cNvSpPr/>
          <p:nvPr/>
        </p:nvSpPr>
        <p:spPr>
          <a:xfrm>
            <a:off x="1941537" y="5377168"/>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36" name="Oval 35"/>
          <p:cNvSpPr/>
          <p:nvPr/>
        </p:nvSpPr>
        <p:spPr>
          <a:xfrm>
            <a:off x="2767805" y="5360842"/>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38" name="Oval 37"/>
          <p:cNvSpPr/>
          <p:nvPr/>
        </p:nvSpPr>
        <p:spPr>
          <a:xfrm>
            <a:off x="3528744" y="5363938"/>
            <a:ext cx="549117" cy="401634"/>
          </a:xfrm>
          <a:prstGeom prst="ellipse">
            <a:avLst/>
          </a:prstGeom>
          <a:solidFill>
            <a:schemeClr val="tx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39" name="Oval 38"/>
          <p:cNvSpPr/>
          <p:nvPr/>
        </p:nvSpPr>
        <p:spPr>
          <a:xfrm>
            <a:off x="2402886" y="5805262"/>
            <a:ext cx="549117" cy="401634"/>
          </a:xfrm>
          <a:prstGeom prst="ellipse">
            <a:avLst/>
          </a:prstGeom>
          <a:solidFill>
            <a:schemeClr val="accent6">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41" name="Oval 40"/>
          <p:cNvSpPr/>
          <p:nvPr/>
        </p:nvSpPr>
        <p:spPr>
          <a:xfrm>
            <a:off x="3250956" y="5826988"/>
            <a:ext cx="549117" cy="401634"/>
          </a:xfrm>
          <a:prstGeom prst="ellipse">
            <a:avLst/>
          </a:prstGeom>
          <a:solidFill>
            <a:srgbClr val="660066"/>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60" name="Oval 59"/>
          <p:cNvSpPr/>
          <p:nvPr/>
        </p:nvSpPr>
        <p:spPr>
          <a:xfrm>
            <a:off x="6736529" y="5730385"/>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61" name="Oval 60"/>
          <p:cNvSpPr/>
          <p:nvPr/>
        </p:nvSpPr>
        <p:spPr>
          <a:xfrm>
            <a:off x="5980592" y="5730385"/>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62" name="Oval 61"/>
          <p:cNvSpPr/>
          <p:nvPr/>
        </p:nvSpPr>
        <p:spPr>
          <a:xfrm>
            <a:off x="5980592" y="6180205"/>
            <a:ext cx="549117" cy="401634"/>
          </a:xfrm>
          <a:prstGeom prst="ellipse">
            <a:avLst/>
          </a:prstGeom>
          <a:solidFill>
            <a:srgbClr val="660066"/>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63" name="Oval 62"/>
          <p:cNvSpPr/>
          <p:nvPr/>
        </p:nvSpPr>
        <p:spPr>
          <a:xfrm>
            <a:off x="6752953" y="6206896"/>
            <a:ext cx="549117" cy="401634"/>
          </a:xfrm>
          <a:prstGeom prst="ellipse">
            <a:avLst/>
          </a:prstGeom>
          <a:solidFill>
            <a:srgbClr val="660066"/>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8" name="TextBox 7"/>
          <p:cNvSpPr txBox="1"/>
          <p:nvPr/>
        </p:nvSpPr>
        <p:spPr>
          <a:xfrm>
            <a:off x="5002433" y="6112179"/>
            <a:ext cx="2604799" cy="461665"/>
          </a:xfrm>
          <a:prstGeom prst="rect">
            <a:avLst/>
          </a:prstGeom>
          <a:noFill/>
        </p:spPr>
        <p:txBody>
          <a:bodyPr wrap="none" rtlCol="0">
            <a:spAutoFit/>
          </a:bodyPr>
          <a:lstStyle/>
          <a:p>
            <a:r>
              <a:rPr lang="en-US" sz="2400" dirty="0" smtClean="0"/>
              <a:t> = Dec(         ,          )</a:t>
            </a:r>
            <a:endParaRPr lang="en-US" sz="2400" dirty="0"/>
          </a:p>
        </p:txBody>
      </p:sp>
    </p:spTree>
    <p:extLst>
      <p:ext uri="{BB962C8B-B14F-4D97-AF65-F5344CB8AC3E}">
        <p14:creationId xmlns:p14="http://schemas.microsoft.com/office/powerpoint/2010/main" val="14496964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53"/>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6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6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6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7"/>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61"/>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60"/>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8"/>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62"/>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63"/>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4"/>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7" grpId="0"/>
      <p:bldP spid="31" grpId="0"/>
      <p:bldP spid="40" grpId="0" animBg="1"/>
      <p:bldP spid="22" grpId="0" animBg="1"/>
      <p:bldP spid="24" grpId="0" animBg="1"/>
      <p:bldP spid="10" grpId="0"/>
      <p:bldP spid="34" grpId="0" animBg="1"/>
      <p:bldP spid="37" grpId="0"/>
      <p:bldP spid="52" grpId="0" animBg="1"/>
      <p:bldP spid="43" grpId="0" animBg="1"/>
      <p:bldP spid="44" grpId="0" animBg="1"/>
      <p:bldP spid="45" grpId="0"/>
      <p:bldP spid="46" grpId="0" animBg="1"/>
      <p:bldP spid="49" grpId="0" animBg="1"/>
      <p:bldP spid="56" grpId="0" animBg="1"/>
      <p:bldP spid="57" grpId="0"/>
      <p:bldP spid="65" grpId="0" animBg="1"/>
      <p:bldP spid="66" grpId="0" animBg="1"/>
      <p:bldP spid="67" grpId="0" animBg="1"/>
      <p:bldP spid="7" grpId="0"/>
      <p:bldP spid="35" grpId="0" animBg="1"/>
      <p:bldP spid="36" grpId="0" animBg="1"/>
      <p:bldP spid="38" grpId="0" animBg="1"/>
      <p:bldP spid="39" grpId="0" animBg="1"/>
      <p:bldP spid="41" grpId="0" animBg="1"/>
      <p:bldP spid="60" grpId="0" animBg="1"/>
      <p:bldP spid="61" grpId="0" animBg="1"/>
      <p:bldP spid="62" grpId="0" animBg="1"/>
      <p:bldP spid="63" grpId="0" animBg="1"/>
      <p:bldP spid="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994" y="-59558"/>
            <a:ext cx="8229600" cy="1143000"/>
          </a:xfrm>
        </p:spPr>
        <p:txBody>
          <a:bodyPr>
            <a:normAutofit/>
          </a:bodyPr>
          <a:lstStyle/>
          <a:p>
            <a:r>
              <a:rPr lang="en-US" sz="4000" dirty="0" smtClean="0"/>
              <a:t>Message privacy holds!</a:t>
            </a:r>
            <a:endParaRPr lang="en-US" sz="2200" dirty="0"/>
          </a:p>
        </p:txBody>
      </p:sp>
      <p:sp>
        <p:nvSpPr>
          <p:cNvPr id="4" name="TextBox 3"/>
          <p:cNvSpPr txBox="1"/>
          <p:nvPr/>
        </p:nvSpPr>
        <p:spPr>
          <a:xfrm>
            <a:off x="-18535" y="854595"/>
            <a:ext cx="9162535" cy="1190853"/>
          </a:xfrm>
          <a:prstGeom prst="rect">
            <a:avLst/>
          </a:prstGeom>
          <a:solidFill>
            <a:schemeClr val="accent1">
              <a:lumMod val="20000"/>
              <a:lumOff val="80000"/>
            </a:schemeClr>
          </a:solidFill>
        </p:spPr>
        <p:txBody>
          <a:bodyPr wrap="square" rtlCol="0">
            <a:spAutoFit/>
          </a:bodyPr>
          <a:lstStyle/>
          <a:p>
            <a:pPr marL="285750" indent="-285750">
              <a:buFont typeface="Arial"/>
              <a:buChar char="•"/>
            </a:pPr>
            <a:endParaRPr lang="en-US" dirty="0"/>
          </a:p>
        </p:txBody>
      </p:sp>
      <p:sp>
        <p:nvSpPr>
          <p:cNvPr id="14" name="TextBox 13"/>
          <p:cNvSpPr txBox="1"/>
          <p:nvPr/>
        </p:nvSpPr>
        <p:spPr>
          <a:xfrm>
            <a:off x="830064" y="1085427"/>
            <a:ext cx="6758307" cy="461665"/>
          </a:xfrm>
          <a:prstGeom prst="rect">
            <a:avLst/>
          </a:prstGeom>
          <a:noFill/>
        </p:spPr>
        <p:txBody>
          <a:bodyPr wrap="square" rtlCol="0">
            <a:spAutoFit/>
          </a:bodyPr>
          <a:lstStyle/>
          <a:p>
            <a:r>
              <a:rPr lang="en-US" sz="2400" dirty="0" smtClean="0"/>
              <a:t>(x , x , x , x , x )                                       (f , f , f , f , f )</a:t>
            </a:r>
          </a:p>
        </p:txBody>
      </p:sp>
      <p:sp>
        <p:nvSpPr>
          <p:cNvPr id="23" name="TextBox 22"/>
          <p:cNvSpPr txBox="1"/>
          <p:nvPr/>
        </p:nvSpPr>
        <p:spPr>
          <a:xfrm>
            <a:off x="-18535" y="2045448"/>
            <a:ext cx="4557114" cy="4812551"/>
          </a:xfrm>
          <a:prstGeom prst="rect">
            <a:avLst/>
          </a:prstGeom>
          <a:solidFill>
            <a:schemeClr val="accent3">
              <a:lumMod val="40000"/>
              <a:lumOff val="60000"/>
            </a:schemeClr>
          </a:solidFill>
        </p:spPr>
        <p:txBody>
          <a:bodyPr wrap="square" rtlCol="0">
            <a:spAutoFit/>
          </a:bodyPr>
          <a:lstStyle/>
          <a:p>
            <a:endParaRPr lang="en-US" dirty="0"/>
          </a:p>
        </p:txBody>
      </p:sp>
      <p:pic>
        <p:nvPicPr>
          <p:cNvPr id="25" name="Picture 24" descr="encryp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9102" y="2095586"/>
            <a:ext cx="871728" cy="871728"/>
          </a:xfrm>
          <a:prstGeom prst="rect">
            <a:avLst/>
          </a:prstGeom>
        </p:spPr>
      </p:pic>
      <p:sp>
        <p:nvSpPr>
          <p:cNvPr id="27" name="TextBox 26"/>
          <p:cNvSpPr txBox="1"/>
          <p:nvPr/>
        </p:nvSpPr>
        <p:spPr>
          <a:xfrm>
            <a:off x="492656" y="2131120"/>
            <a:ext cx="1883629" cy="461665"/>
          </a:xfrm>
          <a:prstGeom prst="rect">
            <a:avLst/>
          </a:prstGeom>
          <a:noFill/>
        </p:spPr>
        <p:txBody>
          <a:bodyPr wrap="square" rtlCol="0">
            <a:spAutoFit/>
          </a:bodyPr>
          <a:lstStyle/>
          <a:p>
            <a:r>
              <a:rPr lang="en-US" sz="2400" dirty="0" smtClean="0"/>
              <a:t>   x</a:t>
            </a:r>
            <a:endParaRPr lang="en-US" sz="2400" dirty="0"/>
          </a:p>
        </p:txBody>
      </p:sp>
      <p:sp>
        <p:nvSpPr>
          <p:cNvPr id="31" name="TextBox 30"/>
          <p:cNvSpPr txBox="1"/>
          <p:nvPr/>
        </p:nvSpPr>
        <p:spPr>
          <a:xfrm>
            <a:off x="68252" y="2973548"/>
            <a:ext cx="6751765" cy="1200328"/>
          </a:xfrm>
          <a:prstGeom prst="rect">
            <a:avLst/>
          </a:prstGeom>
          <a:noFill/>
        </p:spPr>
        <p:txBody>
          <a:bodyPr wrap="square" rtlCol="0">
            <a:spAutoFit/>
          </a:bodyPr>
          <a:lstStyle/>
          <a:p>
            <a:pPr marL="342900" indent="-342900">
              <a:buFont typeface="Arial"/>
              <a:buChar char="•"/>
            </a:pPr>
            <a:r>
              <a:rPr lang="en-US" sz="2400" dirty="0" smtClean="0"/>
              <a:t>Compute</a:t>
            </a:r>
            <a:r>
              <a:rPr lang="en-US" sz="2400" dirty="0"/>
              <a:t>	</a:t>
            </a:r>
            <a:r>
              <a:rPr lang="en-US" sz="2400" dirty="0" smtClean="0"/>
              <a:t>      ,           ,                                                                                           </a:t>
            </a:r>
          </a:p>
          <a:p>
            <a:r>
              <a:rPr lang="en-US" sz="2400" dirty="0"/>
              <a:t> </a:t>
            </a:r>
            <a:r>
              <a:rPr lang="en-US" sz="2400" dirty="0" smtClean="0"/>
              <a:t>                                       , </a:t>
            </a:r>
          </a:p>
          <a:p>
            <a:pPr marL="342900" indent="-342900">
              <a:buFont typeface="Arial"/>
              <a:buChar char="•"/>
            </a:pPr>
            <a:r>
              <a:rPr lang="en-US" sz="2400" dirty="0" smtClean="0"/>
              <a:t>Compute a NIWI </a:t>
            </a:r>
            <a:r>
              <a:rPr lang="en-US" sz="2400" dirty="0" err="1" smtClean="0"/>
              <a:t>Π</a:t>
            </a:r>
            <a:r>
              <a:rPr lang="en-US" sz="2400" dirty="0" smtClean="0"/>
              <a:t> :</a:t>
            </a:r>
            <a:endParaRPr lang="en-US" sz="2400" dirty="0"/>
          </a:p>
        </p:txBody>
      </p:sp>
      <p:sp>
        <p:nvSpPr>
          <p:cNvPr id="40" name="Oval 39"/>
          <p:cNvSpPr/>
          <p:nvPr/>
        </p:nvSpPr>
        <p:spPr>
          <a:xfrm>
            <a:off x="1784531" y="2969040"/>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48" name="TextBox 47"/>
          <p:cNvSpPr txBox="1"/>
          <p:nvPr/>
        </p:nvSpPr>
        <p:spPr>
          <a:xfrm>
            <a:off x="2941234" y="4451755"/>
            <a:ext cx="705063" cy="461665"/>
          </a:xfrm>
          <a:prstGeom prst="rect">
            <a:avLst/>
          </a:prstGeom>
          <a:noFill/>
        </p:spPr>
        <p:txBody>
          <a:bodyPr wrap="square" rtlCol="0">
            <a:spAutoFit/>
          </a:bodyPr>
          <a:lstStyle/>
          <a:p>
            <a:r>
              <a:rPr lang="en-US" sz="2400" dirty="0" smtClean="0"/>
              <a:t> </a:t>
            </a:r>
            <a:endParaRPr lang="en-US" sz="2400" dirty="0"/>
          </a:p>
        </p:txBody>
      </p:sp>
      <p:sp>
        <p:nvSpPr>
          <p:cNvPr id="50" name="TextBox 49"/>
          <p:cNvSpPr txBox="1"/>
          <p:nvPr/>
        </p:nvSpPr>
        <p:spPr>
          <a:xfrm>
            <a:off x="2183643" y="5220199"/>
            <a:ext cx="2354936" cy="461665"/>
          </a:xfrm>
          <a:prstGeom prst="rect">
            <a:avLst/>
          </a:prstGeom>
          <a:noFill/>
        </p:spPr>
        <p:txBody>
          <a:bodyPr wrap="square" rtlCol="0">
            <a:spAutoFit/>
          </a:bodyPr>
          <a:lstStyle/>
          <a:p>
            <a:r>
              <a:rPr lang="en-US" sz="2400" dirty="0" smtClean="0"/>
              <a:t>    </a:t>
            </a:r>
            <a:endParaRPr lang="en-US" sz="2400" dirty="0"/>
          </a:p>
        </p:txBody>
      </p:sp>
      <p:cxnSp>
        <p:nvCxnSpPr>
          <p:cNvPr id="20" name="Straight Arrow Connector 19"/>
          <p:cNvCxnSpPr/>
          <p:nvPr/>
        </p:nvCxnSpPr>
        <p:spPr>
          <a:xfrm flipV="1">
            <a:off x="468530" y="2553862"/>
            <a:ext cx="993738" cy="5584"/>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2" name="Oval 21"/>
          <p:cNvSpPr/>
          <p:nvPr/>
        </p:nvSpPr>
        <p:spPr>
          <a:xfrm>
            <a:off x="2610799" y="2952714"/>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24" name="Rectangle 23"/>
          <p:cNvSpPr/>
          <p:nvPr/>
        </p:nvSpPr>
        <p:spPr>
          <a:xfrm>
            <a:off x="492656" y="4152792"/>
            <a:ext cx="3859425" cy="2670550"/>
          </a:xfrm>
          <a:prstGeom prst="rect">
            <a:avLst/>
          </a:prstGeom>
          <a:solidFill>
            <a:schemeClr val="bg1">
              <a:alpha val="0"/>
            </a:schemeClr>
          </a:solidFill>
          <a:ln w="158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tx1"/>
              </a:solidFill>
            </a:endParaRPr>
          </a:p>
        </p:txBody>
      </p:sp>
      <p:sp>
        <p:nvSpPr>
          <p:cNvPr id="10" name="TextBox 9"/>
          <p:cNvSpPr txBox="1"/>
          <p:nvPr/>
        </p:nvSpPr>
        <p:spPr>
          <a:xfrm>
            <a:off x="622266" y="4184268"/>
            <a:ext cx="4172269" cy="2677656"/>
          </a:xfrm>
          <a:prstGeom prst="rect">
            <a:avLst/>
          </a:prstGeom>
          <a:noFill/>
        </p:spPr>
        <p:txBody>
          <a:bodyPr wrap="square" rtlCol="0">
            <a:spAutoFit/>
          </a:bodyPr>
          <a:lstStyle/>
          <a:p>
            <a:pPr marL="342900" indent="-342900">
              <a:buFont typeface="Wingdings" charset="2"/>
              <a:buChar char="Ø"/>
            </a:pPr>
            <a:r>
              <a:rPr lang="en-US" sz="2400" dirty="0"/>
              <a:t>4</a:t>
            </a:r>
            <a:r>
              <a:rPr lang="en-US" sz="2400" dirty="0" smtClean="0"/>
              <a:t> of them encrypt x  </a:t>
            </a:r>
          </a:p>
          <a:p>
            <a:pPr lvl="2"/>
            <a:r>
              <a:rPr lang="en-US" sz="2400" dirty="0" smtClean="0"/>
              <a:t>      (OR)</a:t>
            </a:r>
            <a:endParaRPr lang="en-US" sz="2400" dirty="0"/>
          </a:p>
          <a:p>
            <a:pPr marL="342900" indent="-342900">
              <a:buFont typeface="Wingdings" charset="2"/>
              <a:buChar char="Ø"/>
            </a:pPr>
            <a:r>
              <a:rPr lang="en-US" sz="2400" dirty="0" smtClean="0"/>
              <a:t> 2 encrypt x  AND</a:t>
            </a:r>
          </a:p>
          <a:p>
            <a:r>
              <a:rPr lang="en-US" sz="2400" dirty="0" smtClean="0"/>
              <a:t>Z = </a:t>
            </a:r>
          </a:p>
          <a:p>
            <a:pPr lvl="2"/>
            <a:r>
              <a:rPr lang="en-US" sz="2400" dirty="0" smtClean="0"/>
              <a:t>	</a:t>
            </a:r>
            <a:endParaRPr lang="en-US" sz="2400" dirty="0"/>
          </a:p>
          <a:p>
            <a:endParaRPr lang="en-US" sz="2400" dirty="0" smtClean="0"/>
          </a:p>
          <a:p>
            <a:pPr marL="342900" indent="-342900">
              <a:buFont typeface="Wingdings" charset="2"/>
              <a:buChar char="Ø"/>
            </a:pPr>
            <a:endParaRPr lang="en-US" sz="2400" dirty="0"/>
          </a:p>
        </p:txBody>
      </p:sp>
      <p:sp>
        <p:nvSpPr>
          <p:cNvPr id="34" name="TextBox 33"/>
          <p:cNvSpPr txBox="1"/>
          <p:nvPr/>
        </p:nvSpPr>
        <p:spPr>
          <a:xfrm>
            <a:off x="4564497" y="2045479"/>
            <a:ext cx="4557114" cy="4812551"/>
          </a:xfrm>
          <a:prstGeom prst="rect">
            <a:avLst/>
          </a:prstGeom>
          <a:solidFill>
            <a:schemeClr val="accent2">
              <a:lumMod val="60000"/>
              <a:lumOff val="40000"/>
            </a:schemeClr>
          </a:solidFill>
        </p:spPr>
        <p:txBody>
          <a:bodyPr wrap="square" rtlCol="0">
            <a:spAutoFit/>
          </a:bodyPr>
          <a:lstStyle/>
          <a:p>
            <a:endParaRPr lang="en-US" dirty="0"/>
          </a:p>
        </p:txBody>
      </p:sp>
      <p:sp>
        <p:nvSpPr>
          <p:cNvPr id="37" name="TextBox 36"/>
          <p:cNvSpPr txBox="1"/>
          <p:nvPr/>
        </p:nvSpPr>
        <p:spPr>
          <a:xfrm>
            <a:off x="5075688" y="2131151"/>
            <a:ext cx="1883629" cy="461665"/>
          </a:xfrm>
          <a:prstGeom prst="rect">
            <a:avLst/>
          </a:prstGeom>
          <a:noFill/>
        </p:spPr>
        <p:txBody>
          <a:bodyPr wrap="square" rtlCol="0">
            <a:spAutoFit/>
          </a:bodyPr>
          <a:lstStyle/>
          <a:p>
            <a:r>
              <a:rPr lang="en-US" sz="2400" dirty="0" smtClean="0"/>
              <a:t>   </a:t>
            </a:r>
            <a:r>
              <a:rPr lang="en-US" sz="2400" dirty="0"/>
              <a:t>f</a:t>
            </a:r>
          </a:p>
        </p:txBody>
      </p:sp>
      <p:cxnSp>
        <p:nvCxnSpPr>
          <p:cNvPr id="51" name="Straight Arrow Connector 50"/>
          <p:cNvCxnSpPr/>
          <p:nvPr/>
        </p:nvCxnSpPr>
        <p:spPr>
          <a:xfrm flipV="1">
            <a:off x="5136441" y="2559446"/>
            <a:ext cx="993738" cy="5584"/>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pic>
        <p:nvPicPr>
          <p:cNvPr id="53" name="Picture 52" descr="keyge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31159" y="2095586"/>
            <a:ext cx="1031195" cy="774821"/>
          </a:xfrm>
          <a:prstGeom prst="rect">
            <a:avLst/>
          </a:prstGeom>
        </p:spPr>
      </p:pic>
      <p:sp>
        <p:nvSpPr>
          <p:cNvPr id="52" name="Oval 51"/>
          <p:cNvSpPr/>
          <p:nvPr/>
        </p:nvSpPr>
        <p:spPr>
          <a:xfrm>
            <a:off x="3371738" y="2955810"/>
            <a:ext cx="549117" cy="401634"/>
          </a:xfrm>
          <a:prstGeom prst="ellipse">
            <a:avLst/>
          </a:prstGeom>
          <a:solidFill>
            <a:schemeClr val="tx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43" name="Oval 42"/>
          <p:cNvSpPr/>
          <p:nvPr/>
        </p:nvSpPr>
        <p:spPr>
          <a:xfrm>
            <a:off x="2245880" y="3397134"/>
            <a:ext cx="549117" cy="401634"/>
          </a:xfrm>
          <a:prstGeom prst="ellipse">
            <a:avLst/>
          </a:prstGeom>
          <a:solidFill>
            <a:schemeClr val="accent6">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44" name="Oval 43"/>
          <p:cNvSpPr/>
          <p:nvPr/>
        </p:nvSpPr>
        <p:spPr>
          <a:xfrm>
            <a:off x="3093950" y="3418860"/>
            <a:ext cx="549117" cy="401634"/>
          </a:xfrm>
          <a:prstGeom prst="ellipse">
            <a:avLst/>
          </a:prstGeom>
          <a:solidFill>
            <a:srgbClr val="660066"/>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45" name="TextBox 44"/>
          <p:cNvSpPr txBox="1"/>
          <p:nvPr/>
        </p:nvSpPr>
        <p:spPr>
          <a:xfrm>
            <a:off x="4524045" y="2967314"/>
            <a:ext cx="6751765" cy="1200328"/>
          </a:xfrm>
          <a:prstGeom prst="rect">
            <a:avLst/>
          </a:prstGeom>
          <a:noFill/>
        </p:spPr>
        <p:txBody>
          <a:bodyPr wrap="square" rtlCol="0">
            <a:spAutoFit/>
          </a:bodyPr>
          <a:lstStyle/>
          <a:p>
            <a:pPr marL="342900" indent="-342900">
              <a:buFont typeface="Arial"/>
              <a:buChar char="•"/>
            </a:pPr>
            <a:r>
              <a:rPr lang="en-US" sz="2400" dirty="0" smtClean="0"/>
              <a:t>Compute</a:t>
            </a:r>
            <a:r>
              <a:rPr lang="en-US" sz="2400" dirty="0"/>
              <a:t>	</a:t>
            </a:r>
            <a:r>
              <a:rPr lang="en-US" sz="2400" dirty="0" smtClean="0"/>
              <a:t>      ,           ,                                                                                           </a:t>
            </a:r>
          </a:p>
          <a:p>
            <a:r>
              <a:rPr lang="en-US" sz="2400" dirty="0"/>
              <a:t> </a:t>
            </a:r>
            <a:r>
              <a:rPr lang="en-US" sz="2400" dirty="0" smtClean="0"/>
              <a:t>                                       , </a:t>
            </a:r>
          </a:p>
          <a:p>
            <a:pPr marL="342900" indent="-342900">
              <a:buFont typeface="Arial"/>
              <a:buChar char="•"/>
            </a:pPr>
            <a:r>
              <a:rPr lang="en-US" sz="2400" dirty="0" smtClean="0"/>
              <a:t>Compute a NIWI </a:t>
            </a:r>
            <a:r>
              <a:rPr lang="en-US" sz="2400" dirty="0" err="1" smtClean="0"/>
              <a:t>Π</a:t>
            </a:r>
            <a:r>
              <a:rPr lang="en-US" sz="2400" dirty="0" smtClean="0"/>
              <a:t>’ :</a:t>
            </a:r>
            <a:endParaRPr lang="en-US" sz="2400" dirty="0"/>
          </a:p>
        </p:txBody>
      </p:sp>
      <p:sp>
        <p:nvSpPr>
          <p:cNvPr id="46" name="Oval 45"/>
          <p:cNvSpPr/>
          <p:nvPr/>
        </p:nvSpPr>
        <p:spPr>
          <a:xfrm>
            <a:off x="6187412" y="2962806"/>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49" name="Oval 48"/>
          <p:cNvSpPr/>
          <p:nvPr/>
        </p:nvSpPr>
        <p:spPr>
          <a:xfrm>
            <a:off x="6947540" y="2946480"/>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56" name="Rectangle 55"/>
          <p:cNvSpPr/>
          <p:nvPr/>
        </p:nvSpPr>
        <p:spPr>
          <a:xfrm>
            <a:off x="4776485" y="4146558"/>
            <a:ext cx="4301879" cy="2670550"/>
          </a:xfrm>
          <a:prstGeom prst="rect">
            <a:avLst/>
          </a:prstGeom>
          <a:solidFill>
            <a:schemeClr val="bg1">
              <a:alpha val="0"/>
            </a:schemeClr>
          </a:solidFill>
          <a:ln w="158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tx1"/>
              </a:solidFill>
            </a:endParaRPr>
          </a:p>
        </p:txBody>
      </p:sp>
      <p:sp>
        <p:nvSpPr>
          <p:cNvPr id="57" name="TextBox 56"/>
          <p:cNvSpPr txBox="1"/>
          <p:nvPr/>
        </p:nvSpPr>
        <p:spPr>
          <a:xfrm>
            <a:off x="4866411" y="4178034"/>
            <a:ext cx="4172269" cy="3785652"/>
          </a:xfrm>
          <a:prstGeom prst="rect">
            <a:avLst/>
          </a:prstGeom>
          <a:noFill/>
        </p:spPr>
        <p:txBody>
          <a:bodyPr wrap="square" rtlCol="0">
            <a:spAutoFit/>
          </a:bodyPr>
          <a:lstStyle/>
          <a:p>
            <a:pPr marL="342900" indent="-342900">
              <a:buFont typeface="Wingdings" charset="2"/>
              <a:buChar char="Ø"/>
            </a:pPr>
            <a:r>
              <a:rPr lang="en-US" sz="2400" dirty="0" smtClean="0"/>
              <a:t>All 5 are keys for f  </a:t>
            </a:r>
          </a:p>
          <a:p>
            <a:pPr lvl="2"/>
            <a:r>
              <a:rPr lang="en-US" sz="2400" dirty="0" smtClean="0"/>
              <a:t>      (OR)</a:t>
            </a:r>
            <a:endParaRPr lang="en-US" sz="2400" dirty="0"/>
          </a:p>
          <a:p>
            <a:pPr marL="342900" indent="-342900">
              <a:buFont typeface="Wingdings" charset="2"/>
              <a:buChar char="Ø"/>
            </a:pPr>
            <a:r>
              <a:rPr lang="en-US" sz="2400" dirty="0" smtClean="0"/>
              <a:t> 4 are keys for f  AND</a:t>
            </a:r>
          </a:p>
          <a:p>
            <a:r>
              <a:rPr lang="en-US" sz="2400" dirty="0" smtClean="0"/>
              <a:t>	Z =  Com(…) such that</a:t>
            </a:r>
          </a:p>
          <a:p>
            <a:r>
              <a:rPr lang="en-US" sz="2400" dirty="0" smtClean="0"/>
              <a:t>      Dec(         ,          ) = ….</a:t>
            </a:r>
          </a:p>
          <a:p>
            <a:r>
              <a:rPr lang="en-US" sz="2400" dirty="0"/>
              <a:t> </a:t>
            </a:r>
            <a:r>
              <a:rPr lang="en-US" sz="2400" dirty="0" smtClean="0"/>
              <a:t>    </a:t>
            </a:r>
          </a:p>
          <a:p>
            <a:r>
              <a:rPr lang="en-US" sz="2400" dirty="0"/>
              <a:t>	</a:t>
            </a:r>
            <a:endParaRPr lang="en-US" sz="2400" dirty="0" smtClean="0"/>
          </a:p>
          <a:p>
            <a:pPr lvl="2"/>
            <a:r>
              <a:rPr lang="en-US" sz="2400" dirty="0" smtClean="0"/>
              <a:t>	</a:t>
            </a:r>
            <a:endParaRPr lang="en-US" sz="2400" dirty="0"/>
          </a:p>
          <a:p>
            <a:endParaRPr lang="en-US" sz="2400" dirty="0" smtClean="0"/>
          </a:p>
          <a:p>
            <a:pPr marL="342900" indent="-342900">
              <a:buFont typeface="Wingdings" charset="2"/>
              <a:buChar char="Ø"/>
            </a:pPr>
            <a:endParaRPr lang="en-US" sz="2400" dirty="0"/>
          </a:p>
        </p:txBody>
      </p:sp>
      <p:sp>
        <p:nvSpPr>
          <p:cNvPr id="65" name="Oval 64"/>
          <p:cNvSpPr/>
          <p:nvPr/>
        </p:nvSpPr>
        <p:spPr>
          <a:xfrm>
            <a:off x="7801075" y="2949576"/>
            <a:ext cx="549117" cy="401634"/>
          </a:xfrm>
          <a:prstGeom prst="ellipse">
            <a:avLst/>
          </a:prstGeom>
          <a:solidFill>
            <a:schemeClr val="tx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66" name="Oval 65"/>
          <p:cNvSpPr/>
          <p:nvPr/>
        </p:nvSpPr>
        <p:spPr>
          <a:xfrm>
            <a:off x="6529709" y="3390900"/>
            <a:ext cx="549117" cy="401634"/>
          </a:xfrm>
          <a:prstGeom prst="ellipse">
            <a:avLst/>
          </a:prstGeom>
          <a:solidFill>
            <a:schemeClr val="accent6">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67" name="Oval 66"/>
          <p:cNvSpPr/>
          <p:nvPr/>
        </p:nvSpPr>
        <p:spPr>
          <a:xfrm>
            <a:off x="7510059" y="3412626"/>
            <a:ext cx="549117" cy="401634"/>
          </a:xfrm>
          <a:prstGeom prst="ellipse">
            <a:avLst/>
          </a:prstGeom>
          <a:solidFill>
            <a:srgbClr val="660066"/>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7" name="TextBox 6"/>
          <p:cNvSpPr txBox="1"/>
          <p:nvPr/>
        </p:nvSpPr>
        <p:spPr>
          <a:xfrm>
            <a:off x="1108987" y="5318731"/>
            <a:ext cx="3239739" cy="461665"/>
          </a:xfrm>
          <a:prstGeom prst="rect">
            <a:avLst/>
          </a:prstGeom>
          <a:noFill/>
        </p:spPr>
        <p:txBody>
          <a:bodyPr wrap="none" rtlCol="0">
            <a:spAutoFit/>
          </a:bodyPr>
          <a:lstStyle/>
          <a:p>
            <a:r>
              <a:rPr lang="en-US" sz="2400" dirty="0" smtClean="0"/>
              <a:t>Com (                                )</a:t>
            </a:r>
            <a:endParaRPr lang="en-US" sz="2400" dirty="0"/>
          </a:p>
        </p:txBody>
      </p:sp>
      <p:sp>
        <p:nvSpPr>
          <p:cNvPr id="35" name="Oval 34"/>
          <p:cNvSpPr/>
          <p:nvPr/>
        </p:nvSpPr>
        <p:spPr>
          <a:xfrm>
            <a:off x="1941537" y="5377168"/>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36" name="Oval 35"/>
          <p:cNvSpPr/>
          <p:nvPr/>
        </p:nvSpPr>
        <p:spPr>
          <a:xfrm>
            <a:off x="2767805" y="5360842"/>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38" name="Oval 37"/>
          <p:cNvSpPr/>
          <p:nvPr/>
        </p:nvSpPr>
        <p:spPr>
          <a:xfrm>
            <a:off x="3528744" y="5363938"/>
            <a:ext cx="549117" cy="401634"/>
          </a:xfrm>
          <a:prstGeom prst="ellipse">
            <a:avLst/>
          </a:prstGeom>
          <a:solidFill>
            <a:schemeClr val="tx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39" name="Oval 38"/>
          <p:cNvSpPr/>
          <p:nvPr/>
        </p:nvSpPr>
        <p:spPr>
          <a:xfrm>
            <a:off x="2402886" y="5805262"/>
            <a:ext cx="549117" cy="401634"/>
          </a:xfrm>
          <a:prstGeom prst="ellipse">
            <a:avLst/>
          </a:prstGeom>
          <a:solidFill>
            <a:schemeClr val="accent6">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41" name="Oval 40"/>
          <p:cNvSpPr/>
          <p:nvPr/>
        </p:nvSpPr>
        <p:spPr>
          <a:xfrm>
            <a:off x="3250956" y="5826988"/>
            <a:ext cx="549117" cy="401634"/>
          </a:xfrm>
          <a:prstGeom prst="ellipse">
            <a:avLst/>
          </a:prstGeom>
          <a:solidFill>
            <a:srgbClr val="660066"/>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60" name="Oval 59"/>
          <p:cNvSpPr/>
          <p:nvPr/>
        </p:nvSpPr>
        <p:spPr>
          <a:xfrm>
            <a:off x="6736529" y="5730385"/>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61" name="Oval 60"/>
          <p:cNvSpPr/>
          <p:nvPr/>
        </p:nvSpPr>
        <p:spPr>
          <a:xfrm>
            <a:off x="5980592" y="5730385"/>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62" name="Oval 61"/>
          <p:cNvSpPr/>
          <p:nvPr/>
        </p:nvSpPr>
        <p:spPr>
          <a:xfrm>
            <a:off x="5980592" y="6180205"/>
            <a:ext cx="549117" cy="401634"/>
          </a:xfrm>
          <a:prstGeom prst="ellipse">
            <a:avLst/>
          </a:prstGeom>
          <a:solidFill>
            <a:srgbClr val="660066"/>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63" name="Oval 62"/>
          <p:cNvSpPr/>
          <p:nvPr/>
        </p:nvSpPr>
        <p:spPr>
          <a:xfrm>
            <a:off x="6752953" y="6206896"/>
            <a:ext cx="549117" cy="401634"/>
          </a:xfrm>
          <a:prstGeom prst="ellipse">
            <a:avLst/>
          </a:prstGeom>
          <a:solidFill>
            <a:srgbClr val="660066"/>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8" name="TextBox 7"/>
          <p:cNvSpPr txBox="1"/>
          <p:nvPr/>
        </p:nvSpPr>
        <p:spPr>
          <a:xfrm>
            <a:off x="5002433" y="6112179"/>
            <a:ext cx="2604799" cy="461665"/>
          </a:xfrm>
          <a:prstGeom prst="rect">
            <a:avLst/>
          </a:prstGeom>
          <a:noFill/>
        </p:spPr>
        <p:txBody>
          <a:bodyPr wrap="none" rtlCol="0">
            <a:spAutoFit/>
          </a:bodyPr>
          <a:lstStyle/>
          <a:p>
            <a:r>
              <a:rPr lang="en-US" sz="2400" dirty="0" smtClean="0"/>
              <a:t> = Dec(         ,          )</a:t>
            </a:r>
            <a:endParaRPr lang="en-US" sz="2400" dirty="0"/>
          </a:p>
        </p:txBody>
      </p:sp>
      <p:pic>
        <p:nvPicPr>
          <p:cNvPr id="47" name="Picture 46" descr="tick.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43067" y="4146558"/>
            <a:ext cx="667459" cy="891092"/>
          </a:xfrm>
          <a:prstGeom prst="rect">
            <a:avLst/>
          </a:prstGeom>
        </p:spPr>
      </p:pic>
      <p:pic>
        <p:nvPicPr>
          <p:cNvPr id="54" name="Picture 53" descr="tick.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10905" y="4184268"/>
            <a:ext cx="667459" cy="891092"/>
          </a:xfrm>
          <a:prstGeom prst="rect">
            <a:avLst/>
          </a:prstGeom>
        </p:spPr>
      </p:pic>
      <p:pic>
        <p:nvPicPr>
          <p:cNvPr id="55" name="Picture 54" descr="tick.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54152" y="5734659"/>
            <a:ext cx="667459" cy="891092"/>
          </a:xfrm>
          <a:prstGeom prst="rect">
            <a:avLst/>
          </a:prstGeom>
        </p:spPr>
      </p:pic>
      <p:pic>
        <p:nvPicPr>
          <p:cNvPr id="58" name="Picture 57" descr="tick.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03645" y="5926016"/>
            <a:ext cx="667459" cy="891092"/>
          </a:xfrm>
          <a:prstGeom prst="rect">
            <a:avLst/>
          </a:prstGeom>
        </p:spPr>
      </p:pic>
      <p:sp>
        <p:nvSpPr>
          <p:cNvPr id="59" name="TextBox 58"/>
          <p:cNvSpPr txBox="1"/>
          <p:nvPr/>
        </p:nvSpPr>
        <p:spPr>
          <a:xfrm>
            <a:off x="838806" y="1058967"/>
            <a:ext cx="6758307" cy="461665"/>
          </a:xfrm>
          <a:prstGeom prst="rect">
            <a:avLst/>
          </a:prstGeom>
          <a:noFill/>
        </p:spPr>
        <p:txBody>
          <a:bodyPr wrap="square" rtlCol="0">
            <a:spAutoFit/>
          </a:bodyPr>
          <a:lstStyle/>
          <a:p>
            <a:r>
              <a:rPr lang="en-US" sz="2400" dirty="0" smtClean="0"/>
              <a:t>(x , x , x , x , </a:t>
            </a:r>
            <a:r>
              <a:rPr lang="en-US" sz="2400" dirty="0" smtClean="0">
                <a:solidFill>
                  <a:srgbClr val="FF0000"/>
                </a:solidFill>
              </a:rPr>
              <a:t>y</a:t>
            </a:r>
            <a:r>
              <a:rPr lang="en-US" sz="2400" dirty="0" smtClean="0"/>
              <a:t> )                                       (f , f , f , f , f )</a:t>
            </a:r>
          </a:p>
        </p:txBody>
      </p:sp>
      <p:cxnSp>
        <p:nvCxnSpPr>
          <p:cNvPr id="64" name="Straight Arrow Connector 63"/>
          <p:cNvCxnSpPr/>
          <p:nvPr/>
        </p:nvCxnSpPr>
        <p:spPr>
          <a:xfrm flipV="1">
            <a:off x="1409102" y="1452436"/>
            <a:ext cx="0" cy="593012"/>
          </a:xfrm>
          <a:prstGeom prst="straightConnector1">
            <a:avLst/>
          </a:prstGeom>
          <a:ln>
            <a:solidFill>
              <a:srgbClr val="3366FF"/>
            </a:solidFill>
            <a:tailEnd type="arrow"/>
          </a:ln>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p:nvPr/>
        </p:nvCxnSpPr>
        <p:spPr>
          <a:xfrm flipV="1">
            <a:off x="1002392" y="1452436"/>
            <a:ext cx="0" cy="593012"/>
          </a:xfrm>
          <a:prstGeom prst="straightConnector1">
            <a:avLst/>
          </a:prstGeom>
          <a:ln>
            <a:solidFill>
              <a:srgbClr val="3366FF"/>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464729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54"/>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8"/>
                                        </p:tgtEl>
                                        <p:attrNameLst>
                                          <p:attrName>style.visibility</p:attrName>
                                        </p:attrNameLst>
                                      </p:cBhvr>
                                      <p:to>
                                        <p:strVal val="visible"/>
                                      </p:to>
                                    </p:set>
                                  </p:childTnLst>
                                </p:cTn>
                              </p:par>
                              <p:par>
                                <p:cTn id="13" presetID="1" presetClass="exit" presetSubtype="0" fill="hold" nodeType="withEffect">
                                  <p:stCondLst>
                                    <p:cond delay="0"/>
                                  </p:stCondLst>
                                  <p:childTnLst>
                                    <p:set>
                                      <p:cBhvr>
                                        <p:cTn id="14" dur="1" fill="hold">
                                          <p:stCondLst>
                                            <p:cond delay="0"/>
                                          </p:stCondLst>
                                        </p:cTn>
                                        <p:tgtEl>
                                          <p:spTgt spid="47"/>
                                        </p:tgtEl>
                                        <p:attrNameLst>
                                          <p:attrName>style.visibility</p:attrName>
                                        </p:attrNameLst>
                                      </p:cBhvr>
                                      <p:to>
                                        <p:strVal val="hidden"/>
                                      </p:to>
                                    </p:set>
                                  </p:childTnLst>
                                </p:cTn>
                              </p:par>
                              <p:par>
                                <p:cTn id="15" presetID="1" presetClass="entr" presetSubtype="0" fill="hold" nodeType="withEffect">
                                  <p:stCondLst>
                                    <p:cond delay="0"/>
                                  </p:stCondLst>
                                  <p:childTnLst>
                                    <p:set>
                                      <p:cBhvr>
                                        <p:cTn id="16" dur="1" fill="hold">
                                          <p:stCondLst>
                                            <p:cond delay="0"/>
                                          </p:stCondLst>
                                        </p:cTn>
                                        <p:tgtEl>
                                          <p:spTgt spid="6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9">
                                            <p:txEl>
                                              <p:pRg st="0" end="0"/>
                                            </p:txEl>
                                          </p:spTgt>
                                        </p:tgtEl>
                                        <p:attrNameLst>
                                          <p:attrName>style.visibility</p:attrName>
                                        </p:attrNameLst>
                                      </p:cBhvr>
                                      <p:to>
                                        <p:strVal val="visible"/>
                                      </p:to>
                                    </p:set>
                                  </p:childTnLst>
                                </p:cTn>
                              </p:par>
                              <p:par>
                                <p:cTn id="23" presetID="1" presetClass="exit"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ounded Rectangle 45"/>
          <p:cNvSpPr/>
          <p:nvPr/>
        </p:nvSpPr>
        <p:spPr>
          <a:xfrm>
            <a:off x="2685082" y="5124865"/>
            <a:ext cx="5789392" cy="81547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Fine Grained Access to Private Data</a:t>
            </a:r>
            <a:endParaRPr lang="en-US" sz="2400" dirty="0">
              <a:solidFill>
                <a:schemeClr val="tx1"/>
              </a:solidFill>
            </a:endParaRPr>
          </a:p>
        </p:txBody>
      </p:sp>
      <p:sp>
        <p:nvSpPr>
          <p:cNvPr id="2" name="Title 1"/>
          <p:cNvSpPr>
            <a:spLocks noGrp="1"/>
          </p:cNvSpPr>
          <p:nvPr>
            <p:ph type="title"/>
          </p:nvPr>
        </p:nvSpPr>
        <p:spPr/>
        <p:txBody>
          <a:bodyPr>
            <a:normAutofit fontScale="90000"/>
          </a:bodyPr>
          <a:lstStyle/>
          <a:p>
            <a:r>
              <a:rPr lang="en-US" dirty="0" smtClean="0"/>
              <a:t>Functional Encryption (FE)</a:t>
            </a:r>
            <a:br>
              <a:rPr lang="en-US" dirty="0" smtClean="0"/>
            </a:br>
            <a:r>
              <a:rPr lang="en-US" dirty="0" smtClean="0">
                <a:solidFill>
                  <a:schemeClr val="accent2"/>
                </a:solidFill>
              </a:rPr>
              <a:t>[SW’05]</a:t>
            </a:r>
            <a:endParaRPr lang="en-US" dirty="0">
              <a:solidFill>
                <a:schemeClr val="accent2"/>
              </a:solidFill>
            </a:endParaRPr>
          </a:p>
        </p:txBody>
      </p:sp>
      <p:pic>
        <p:nvPicPr>
          <p:cNvPr id="4" name="Content Placeholder 3" descr="cloud.png"/>
          <p:cNvPicPr>
            <a:picLocks noGrp="1" noChangeAspect="1"/>
          </p:cNvPicPr>
          <p:nvPr>
            <p:ph idx="1"/>
          </p:nvPr>
        </p:nvPicPr>
        <p:blipFill>
          <a:blip r:embed="rId3">
            <a:extLst>
              <a:ext uri="{28A0092B-C50C-407E-A947-70E740481C1C}">
                <a14:useLocalDpi xmlns:a14="http://schemas.microsoft.com/office/drawing/2010/main" val="0"/>
              </a:ext>
            </a:extLst>
          </a:blip>
          <a:srcRect t="5503" b="5503"/>
          <a:stretch>
            <a:fillRect/>
          </a:stretch>
        </p:blipFill>
        <p:spPr>
          <a:xfrm>
            <a:off x="832382" y="1987885"/>
            <a:ext cx="3094396" cy="1701799"/>
          </a:xfrm>
        </p:spPr>
      </p:pic>
      <p:grpSp>
        <p:nvGrpSpPr>
          <p:cNvPr id="41" name="Group 40"/>
          <p:cNvGrpSpPr/>
          <p:nvPr/>
        </p:nvGrpSpPr>
        <p:grpSpPr>
          <a:xfrm>
            <a:off x="3961967" y="1931282"/>
            <a:ext cx="2449960" cy="461665"/>
            <a:chOff x="3961967" y="1931282"/>
            <a:chExt cx="2449960" cy="461665"/>
          </a:xfrm>
        </p:grpSpPr>
        <p:cxnSp>
          <p:nvCxnSpPr>
            <p:cNvPr id="12" name="Straight Arrow Connector 11"/>
            <p:cNvCxnSpPr/>
            <p:nvPr/>
          </p:nvCxnSpPr>
          <p:spPr>
            <a:xfrm>
              <a:off x="3961967" y="2392947"/>
              <a:ext cx="2449960"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4759157" y="1931282"/>
              <a:ext cx="467895" cy="461665"/>
            </a:xfrm>
            <a:prstGeom prst="rect">
              <a:avLst/>
            </a:prstGeom>
            <a:noFill/>
          </p:spPr>
          <p:txBody>
            <a:bodyPr wrap="square" rtlCol="0">
              <a:spAutoFit/>
            </a:bodyPr>
            <a:lstStyle/>
            <a:p>
              <a:r>
                <a:rPr lang="en-US" sz="2400" dirty="0" smtClean="0"/>
                <a:t>f</a:t>
              </a:r>
              <a:endParaRPr lang="en-US" sz="2400" dirty="0"/>
            </a:p>
          </p:txBody>
        </p:sp>
      </p:grpSp>
      <p:grpSp>
        <p:nvGrpSpPr>
          <p:cNvPr id="43" name="Group 42"/>
          <p:cNvGrpSpPr/>
          <p:nvPr/>
        </p:nvGrpSpPr>
        <p:grpSpPr>
          <a:xfrm>
            <a:off x="1903192" y="1048725"/>
            <a:ext cx="1066800" cy="869333"/>
            <a:chOff x="1903192" y="1048725"/>
            <a:chExt cx="1066800" cy="869333"/>
          </a:xfrm>
          <a:solidFill>
            <a:schemeClr val="accent6">
              <a:lumMod val="40000"/>
              <a:lumOff val="60000"/>
            </a:schemeClr>
          </a:solidFill>
        </p:grpSpPr>
        <p:sp>
          <p:nvSpPr>
            <p:cNvPr id="21" name="Cloud Callout 20"/>
            <p:cNvSpPr/>
            <p:nvPr/>
          </p:nvSpPr>
          <p:spPr>
            <a:xfrm>
              <a:off x="1903192" y="1048725"/>
              <a:ext cx="1066800" cy="869333"/>
            </a:xfrm>
            <a:prstGeom prst="cloudCallou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2098842" y="1186805"/>
              <a:ext cx="798566" cy="461665"/>
            </a:xfrm>
            <a:prstGeom prst="rect">
              <a:avLst/>
            </a:prstGeom>
            <a:grpFill/>
          </p:spPr>
          <p:txBody>
            <a:bodyPr wrap="square" rtlCol="0">
              <a:spAutoFit/>
            </a:bodyPr>
            <a:lstStyle/>
            <a:p>
              <a:r>
                <a:rPr lang="en-US" sz="2400" dirty="0"/>
                <a:t>f</a:t>
              </a:r>
              <a:r>
                <a:rPr lang="en-US" sz="2400" dirty="0" smtClean="0"/>
                <a:t>(x)</a:t>
              </a:r>
              <a:endParaRPr lang="en-US" sz="2400" dirty="0"/>
            </a:p>
          </p:txBody>
        </p:sp>
      </p:grpSp>
      <p:grpSp>
        <p:nvGrpSpPr>
          <p:cNvPr id="7" name="Group 6"/>
          <p:cNvGrpSpPr/>
          <p:nvPr/>
        </p:nvGrpSpPr>
        <p:grpSpPr>
          <a:xfrm>
            <a:off x="857348" y="3689684"/>
            <a:ext cx="1241494" cy="1457159"/>
            <a:chOff x="857348" y="3689684"/>
            <a:chExt cx="1241494" cy="1457159"/>
          </a:xfrm>
        </p:grpSpPr>
        <p:cxnSp>
          <p:nvCxnSpPr>
            <p:cNvPr id="6" name="Straight Arrow Connector 5"/>
            <p:cNvCxnSpPr/>
            <p:nvPr/>
          </p:nvCxnSpPr>
          <p:spPr>
            <a:xfrm flipV="1">
              <a:off x="1243263" y="3689684"/>
              <a:ext cx="855579" cy="145715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4" name="Oval 23"/>
            <p:cNvSpPr/>
            <p:nvPr/>
          </p:nvSpPr>
          <p:spPr>
            <a:xfrm>
              <a:off x="857348" y="3903965"/>
              <a:ext cx="771829" cy="734877"/>
            </a:xfrm>
            <a:prstGeom prst="ellips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25" name="TextBox 24"/>
            <p:cNvSpPr txBox="1"/>
            <p:nvPr/>
          </p:nvSpPr>
          <p:spPr>
            <a:xfrm>
              <a:off x="1060982" y="4037263"/>
              <a:ext cx="688512" cy="461665"/>
            </a:xfrm>
            <a:prstGeom prst="rect">
              <a:avLst/>
            </a:prstGeom>
            <a:noFill/>
          </p:spPr>
          <p:txBody>
            <a:bodyPr wrap="square" rtlCol="0">
              <a:spAutoFit/>
            </a:bodyPr>
            <a:lstStyle/>
            <a:p>
              <a:r>
                <a:rPr lang="en-US" sz="2400" dirty="0" smtClean="0">
                  <a:solidFill>
                    <a:schemeClr val="bg1"/>
                  </a:solidFill>
                </a:rPr>
                <a:t>x</a:t>
              </a:r>
              <a:endParaRPr lang="en-US" sz="2400" dirty="0">
                <a:solidFill>
                  <a:schemeClr val="bg1"/>
                </a:solidFill>
              </a:endParaRPr>
            </a:p>
          </p:txBody>
        </p:sp>
      </p:grpSp>
      <p:grpSp>
        <p:nvGrpSpPr>
          <p:cNvPr id="5" name="Group 4"/>
          <p:cNvGrpSpPr/>
          <p:nvPr/>
        </p:nvGrpSpPr>
        <p:grpSpPr>
          <a:xfrm>
            <a:off x="419822" y="5146843"/>
            <a:ext cx="1772599" cy="1483370"/>
            <a:chOff x="419822" y="5146843"/>
            <a:chExt cx="1772599" cy="1483370"/>
          </a:xfrm>
        </p:grpSpPr>
        <p:pic>
          <p:nvPicPr>
            <p:cNvPr id="29" name="Picture 28" descr="person.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9822" y="5146843"/>
              <a:ext cx="1483370" cy="1483370"/>
            </a:xfrm>
            <a:prstGeom prst="rect">
              <a:avLst/>
            </a:prstGeom>
          </p:spPr>
        </p:pic>
        <p:sp>
          <p:nvSpPr>
            <p:cNvPr id="30" name="TextBox 29"/>
            <p:cNvSpPr txBox="1"/>
            <p:nvPr/>
          </p:nvSpPr>
          <p:spPr>
            <a:xfrm>
              <a:off x="1629177" y="5628105"/>
              <a:ext cx="563244" cy="461665"/>
            </a:xfrm>
            <a:prstGeom prst="rect">
              <a:avLst/>
            </a:prstGeom>
            <a:noFill/>
          </p:spPr>
          <p:txBody>
            <a:bodyPr wrap="square" rtlCol="0">
              <a:spAutoFit/>
            </a:bodyPr>
            <a:lstStyle/>
            <a:p>
              <a:r>
                <a:rPr lang="en-US" sz="2400" dirty="0" smtClean="0"/>
                <a:t>x</a:t>
              </a:r>
              <a:endParaRPr lang="en-US" sz="2400" dirty="0"/>
            </a:p>
          </p:txBody>
        </p:sp>
      </p:grpSp>
      <p:grpSp>
        <p:nvGrpSpPr>
          <p:cNvPr id="40" name="Group 39"/>
          <p:cNvGrpSpPr/>
          <p:nvPr/>
        </p:nvGrpSpPr>
        <p:grpSpPr>
          <a:xfrm>
            <a:off x="2671285" y="5104584"/>
            <a:ext cx="5999747" cy="909053"/>
            <a:chOff x="2687053" y="5146843"/>
            <a:chExt cx="5999747" cy="909053"/>
          </a:xfrm>
        </p:grpSpPr>
        <p:sp>
          <p:nvSpPr>
            <p:cNvPr id="33" name="Rounded Rectangle 32"/>
            <p:cNvSpPr/>
            <p:nvPr/>
          </p:nvSpPr>
          <p:spPr>
            <a:xfrm>
              <a:off x="2687053" y="5146843"/>
              <a:ext cx="5999747" cy="909053"/>
            </a:xfrm>
            <a:prstGeom prst="roundRect">
              <a:avLst/>
            </a:prstGeom>
            <a:solidFill>
              <a:schemeClr val="accent4">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TextBox 34"/>
            <p:cNvSpPr txBox="1"/>
            <p:nvPr/>
          </p:nvSpPr>
          <p:spPr>
            <a:xfrm>
              <a:off x="2897408" y="5198162"/>
              <a:ext cx="5547894" cy="830997"/>
            </a:xfrm>
            <a:prstGeom prst="rect">
              <a:avLst/>
            </a:prstGeom>
            <a:solidFill>
              <a:schemeClr val="accent4">
                <a:lumMod val="40000"/>
                <a:lumOff val="60000"/>
              </a:schemeClr>
            </a:solidFill>
          </p:spPr>
          <p:txBody>
            <a:bodyPr wrap="square" rtlCol="0">
              <a:spAutoFit/>
            </a:bodyPr>
            <a:lstStyle/>
            <a:p>
              <a:r>
                <a:rPr lang="en-US" sz="2400" dirty="0" err="1" smtClean="0"/>
                <a:t>SK</a:t>
              </a:r>
              <a:r>
                <a:rPr lang="en-US" sz="2400" baseline="-25000" dirty="0" err="1" smtClean="0"/>
                <a:t>f</a:t>
              </a:r>
              <a:r>
                <a:rPr lang="en-US" sz="2400" dirty="0" smtClean="0"/>
                <a:t> should not allow adversary to compute anything other than f(x) !</a:t>
              </a:r>
              <a:endParaRPr lang="en-US" sz="2400" dirty="0"/>
            </a:p>
          </p:txBody>
        </p:sp>
      </p:grpSp>
      <p:pic>
        <p:nvPicPr>
          <p:cNvPr id="36" name="Picture 35" descr="left horn.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65815" y="1813827"/>
            <a:ext cx="475488" cy="658368"/>
          </a:xfrm>
          <a:prstGeom prst="rect">
            <a:avLst/>
          </a:prstGeom>
        </p:spPr>
      </p:pic>
      <p:pic>
        <p:nvPicPr>
          <p:cNvPr id="37" name="Picture 36" descr="right horn.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747488" y="1734579"/>
            <a:ext cx="445008" cy="737616"/>
          </a:xfrm>
          <a:prstGeom prst="rect">
            <a:avLst/>
          </a:prstGeom>
        </p:spPr>
      </p:pic>
      <p:grpSp>
        <p:nvGrpSpPr>
          <p:cNvPr id="10" name="Group 9"/>
          <p:cNvGrpSpPr/>
          <p:nvPr/>
        </p:nvGrpSpPr>
        <p:grpSpPr>
          <a:xfrm>
            <a:off x="6798684" y="1417638"/>
            <a:ext cx="1888116" cy="1527782"/>
            <a:chOff x="6798684" y="1417638"/>
            <a:chExt cx="1888116" cy="1527782"/>
          </a:xfrm>
        </p:grpSpPr>
        <p:sp>
          <p:nvSpPr>
            <p:cNvPr id="27" name="TextBox 26"/>
            <p:cNvSpPr txBox="1"/>
            <p:nvPr/>
          </p:nvSpPr>
          <p:spPr>
            <a:xfrm>
              <a:off x="7272421" y="1417638"/>
              <a:ext cx="962526" cy="461665"/>
            </a:xfrm>
            <a:prstGeom prst="rect">
              <a:avLst/>
            </a:prstGeom>
            <a:noFill/>
          </p:spPr>
          <p:txBody>
            <a:bodyPr wrap="square" rtlCol="0">
              <a:spAutoFit/>
            </a:bodyPr>
            <a:lstStyle/>
            <a:p>
              <a:r>
                <a:rPr lang="en-US" sz="2400" dirty="0" smtClean="0"/>
                <a:t>MSK</a:t>
              </a:r>
              <a:endParaRPr lang="en-US" sz="2400" dirty="0"/>
            </a:p>
          </p:txBody>
        </p:sp>
        <p:pic>
          <p:nvPicPr>
            <p:cNvPr id="3" name="Picture 2" descr="trust.jp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98684" y="2137210"/>
              <a:ext cx="1888116" cy="808210"/>
            </a:xfrm>
            <a:prstGeom prst="rect">
              <a:avLst/>
            </a:prstGeom>
          </p:spPr>
        </p:pic>
      </p:grpSp>
      <p:grpSp>
        <p:nvGrpSpPr>
          <p:cNvPr id="9" name="Group 8"/>
          <p:cNvGrpSpPr/>
          <p:nvPr/>
        </p:nvGrpSpPr>
        <p:grpSpPr>
          <a:xfrm>
            <a:off x="4047093" y="2874211"/>
            <a:ext cx="2449960" cy="815473"/>
            <a:chOff x="4047093" y="2874211"/>
            <a:chExt cx="2449960" cy="815473"/>
          </a:xfrm>
        </p:grpSpPr>
        <p:cxnSp>
          <p:nvCxnSpPr>
            <p:cNvPr id="15" name="Straight Arrow Connector 14"/>
            <p:cNvCxnSpPr/>
            <p:nvPr/>
          </p:nvCxnSpPr>
          <p:spPr>
            <a:xfrm flipH="1" flipV="1">
              <a:off x="4047093" y="2874211"/>
              <a:ext cx="2449960" cy="1"/>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pic>
          <p:nvPicPr>
            <p:cNvPr id="8" name="Picture 7" descr="newkey.jpe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559422" y="3049690"/>
              <a:ext cx="1308522" cy="639994"/>
            </a:xfrm>
            <a:prstGeom prst="rect">
              <a:avLst/>
            </a:prstGeom>
          </p:spPr>
        </p:pic>
        <p:sp>
          <p:nvSpPr>
            <p:cNvPr id="31" name="TextBox 30"/>
            <p:cNvSpPr txBox="1"/>
            <p:nvPr/>
          </p:nvSpPr>
          <p:spPr>
            <a:xfrm>
              <a:off x="4759157" y="3146072"/>
              <a:ext cx="343435" cy="461665"/>
            </a:xfrm>
            <a:prstGeom prst="rect">
              <a:avLst/>
            </a:prstGeom>
            <a:noFill/>
          </p:spPr>
          <p:txBody>
            <a:bodyPr wrap="square" rtlCol="0">
              <a:spAutoFit/>
            </a:bodyPr>
            <a:lstStyle/>
            <a:p>
              <a:r>
                <a:rPr lang="en-US" sz="2400" dirty="0" smtClean="0"/>
                <a:t>f</a:t>
              </a:r>
              <a:endParaRPr lang="en-US" sz="2400" dirty="0"/>
            </a:p>
          </p:txBody>
        </p:sp>
      </p:grpSp>
      <p:sp>
        <p:nvSpPr>
          <p:cNvPr id="11" name="TextBox 10"/>
          <p:cNvSpPr txBox="1"/>
          <p:nvPr/>
        </p:nvSpPr>
        <p:spPr>
          <a:xfrm>
            <a:off x="4898398" y="514684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6433420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994" y="-59558"/>
            <a:ext cx="8229600" cy="1143000"/>
          </a:xfrm>
        </p:spPr>
        <p:txBody>
          <a:bodyPr>
            <a:normAutofit/>
          </a:bodyPr>
          <a:lstStyle/>
          <a:p>
            <a:r>
              <a:rPr lang="en-US" sz="4000" dirty="0" smtClean="0"/>
              <a:t>Message privacy holds!</a:t>
            </a:r>
            <a:endParaRPr lang="en-US" sz="2200" dirty="0"/>
          </a:p>
        </p:txBody>
      </p:sp>
      <p:sp>
        <p:nvSpPr>
          <p:cNvPr id="4" name="TextBox 3"/>
          <p:cNvSpPr txBox="1"/>
          <p:nvPr/>
        </p:nvSpPr>
        <p:spPr>
          <a:xfrm>
            <a:off x="-18535" y="854595"/>
            <a:ext cx="9162535" cy="1190853"/>
          </a:xfrm>
          <a:prstGeom prst="rect">
            <a:avLst/>
          </a:prstGeom>
          <a:solidFill>
            <a:schemeClr val="accent1">
              <a:lumMod val="20000"/>
              <a:lumOff val="80000"/>
            </a:schemeClr>
          </a:solidFill>
        </p:spPr>
        <p:txBody>
          <a:bodyPr wrap="square" rtlCol="0">
            <a:spAutoFit/>
          </a:bodyPr>
          <a:lstStyle/>
          <a:p>
            <a:pPr marL="285750" indent="-285750">
              <a:buFont typeface="Arial"/>
              <a:buChar char="•"/>
            </a:pPr>
            <a:endParaRPr lang="en-US" dirty="0"/>
          </a:p>
        </p:txBody>
      </p:sp>
      <p:sp>
        <p:nvSpPr>
          <p:cNvPr id="14" name="TextBox 13"/>
          <p:cNvSpPr txBox="1"/>
          <p:nvPr/>
        </p:nvSpPr>
        <p:spPr>
          <a:xfrm>
            <a:off x="763924" y="1085427"/>
            <a:ext cx="6758307" cy="461665"/>
          </a:xfrm>
          <a:prstGeom prst="rect">
            <a:avLst/>
          </a:prstGeom>
          <a:noFill/>
        </p:spPr>
        <p:txBody>
          <a:bodyPr wrap="square" rtlCol="0">
            <a:spAutoFit/>
          </a:bodyPr>
          <a:lstStyle/>
          <a:p>
            <a:r>
              <a:rPr lang="en-US" sz="2400" dirty="0" smtClean="0"/>
              <a:t>(x , x , x , x , </a:t>
            </a:r>
            <a:r>
              <a:rPr lang="en-US" sz="2400" dirty="0" smtClean="0">
                <a:solidFill>
                  <a:srgbClr val="FF0000"/>
                </a:solidFill>
              </a:rPr>
              <a:t>y</a:t>
            </a:r>
            <a:r>
              <a:rPr lang="en-US" sz="2400" dirty="0" smtClean="0"/>
              <a:t> )                                       (f , f , f , f , f )</a:t>
            </a:r>
          </a:p>
        </p:txBody>
      </p:sp>
      <p:sp>
        <p:nvSpPr>
          <p:cNvPr id="23" name="TextBox 22"/>
          <p:cNvSpPr txBox="1"/>
          <p:nvPr/>
        </p:nvSpPr>
        <p:spPr>
          <a:xfrm>
            <a:off x="-18535" y="2045448"/>
            <a:ext cx="4557114" cy="4812551"/>
          </a:xfrm>
          <a:prstGeom prst="rect">
            <a:avLst/>
          </a:prstGeom>
          <a:solidFill>
            <a:schemeClr val="accent3">
              <a:lumMod val="40000"/>
              <a:lumOff val="60000"/>
            </a:schemeClr>
          </a:solidFill>
        </p:spPr>
        <p:txBody>
          <a:bodyPr wrap="square" rtlCol="0">
            <a:spAutoFit/>
          </a:bodyPr>
          <a:lstStyle/>
          <a:p>
            <a:endParaRPr lang="en-US" dirty="0"/>
          </a:p>
        </p:txBody>
      </p:sp>
      <p:pic>
        <p:nvPicPr>
          <p:cNvPr id="25" name="Picture 24" descr="encryp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9102" y="2095586"/>
            <a:ext cx="871728" cy="871728"/>
          </a:xfrm>
          <a:prstGeom prst="rect">
            <a:avLst/>
          </a:prstGeom>
        </p:spPr>
      </p:pic>
      <p:sp>
        <p:nvSpPr>
          <p:cNvPr id="27" name="TextBox 26"/>
          <p:cNvSpPr txBox="1"/>
          <p:nvPr/>
        </p:nvSpPr>
        <p:spPr>
          <a:xfrm>
            <a:off x="492656" y="2131120"/>
            <a:ext cx="1883629" cy="461665"/>
          </a:xfrm>
          <a:prstGeom prst="rect">
            <a:avLst/>
          </a:prstGeom>
          <a:noFill/>
        </p:spPr>
        <p:txBody>
          <a:bodyPr wrap="square" rtlCol="0">
            <a:spAutoFit/>
          </a:bodyPr>
          <a:lstStyle/>
          <a:p>
            <a:r>
              <a:rPr lang="en-US" sz="2400" dirty="0" smtClean="0"/>
              <a:t>   x</a:t>
            </a:r>
            <a:endParaRPr lang="en-US" sz="2400" dirty="0"/>
          </a:p>
        </p:txBody>
      </p:sp>
      <p:sp>
        <p:nvSpPr>
          <p:cNvPr id="31" name="TextBox 30"/>
          <p:cNvSpPr txBox="1"/>
          <p:nvPr/>
        </p:nvSpPr>
        <p:spPr>
          <a:xfrm>
            <a:off x="68252" y="2973548"/>
            <a:ext cx="6751765" cy="1200328"/>
          </a:xfrm>
          <a:prstGeom prst="rect">
            <a:avLst/>
          </a:prstGeom>
          <a:noFill/>
        </p:spPr>
        <p:txBody>
          <a:bodyPr wrap="square" rtlCol="0">
            <a:spAutoFit/>
          </a:bodyPr>
          <a:lstStyle/>
          <a:p>
            <a:pPr marL="342900" indent="-342900">
              <a:buFont typeface="Arial"/>
              <a:buChar char="•"/>
            </a:pPr>
            <a:r>
              <a:rPr lang="en-US" sz="2400" dirty="0" smtClean="0"/>
              <a:t>Compute</a:t>
            </a:r>
            <a:r>
              <a:rPr lang="en-US" sz="2400" dirty="0"/>
              <a:t>	</a:t>
            </a:r>
            <a:r>
              <a:rPr lang="en-US" sz="2400" dirty="0" smtClean="0"/>
              <a:t>      ,           ,                                                                                           </a:t>
            </a:r>
          </a:p>
          <a:p>
            <a:r>
              <a:rPr lang="en-US" sz="2400" dirty="0"/>
              <a:t> </a:t>
            </a:r>
            <a:r>
              <a:rPr lang="en-US" sz="2400" dirty="0" smtClean="0"/>
              <a:t>                                       , </a:t>
            </a:r>
          </a:p>
          <a:p>
            <a:pPr marL="342900" indent="-342900">
              <a:buFont typeface="Arial"/>
              <a:buChar char="•"/>
            </a:pPr>
            <a:r>
              <a:rPr lang="en-US" sz="2400" dirty="0" smtClean="0"/>
              <a:t>Compute a NIWI </a:t>
            </a:r>
            <a:r>
              <a:rPr lang="en-US" sz="2400" dirty="0" err="1" smtClean="0"/>
              <a:t>Π</a:t>
            </a:r>
            <a:r>
              <a:rPr lang="en-US" sz="2400" dirty="0" smtClean="0"/>
              <a:t> :</a:t>
            </a:r>
            <a:endParaRPr lang="en-US" sz="2400" dirty="0"/>
          </a:p>
        </p:txBody>
      </p:sp>
      <p:sp>
        <p:nvSpPr>
          <p:cNvPr id="40" name="Oval 39"/>
          <p:cNvSpPr/>
          <p:nvPr/>
        </p:nvSpPr>
        <p:spPr>
          <a:xfrm>
            <a:off x="1784531" y="2969040"/>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48" name="TextBox 47"/>
          <p:cNvSpPr txBox="1"/>
          <p:nvPr/>
        </p:nvSpPr>
        <p:spPr>
          <a:xfrm>
            <a:off x="2941234" y="4451755"/>
            <a:ext cx="705063" cy="461665"/>
          </a:xfrm>
          <a:prstGeom prst="rect">
            <a:avLst/>
          </a:prstGeom>
          <a:noFill/>
        </p:spPr>
        <p:txBody>
          <a:bodyPr wrap="square" rtlCol="0">
            <a:spAutoFit/>
          </a:bodyPr>
          <a:lstStyle/>
          <a:p>
            <a:r>
              <a:rPr lang="en-US" sz="2400" dirty="0" smtClean="0"/>
              <a:t> </a:t>
            </a:r>
            <a:endParaRPr lang="en-US" sz="2400" dirty="0"/>
          </a:p>
        </p:txBody>
      </p:sp>
      <p:sp>
        <p:nvSpPr>
          <p:cNvPr id="50" name="TextBox 49"/>
          <p:cNvSpPr txBox="1"/>
          <p:nvPr/>
        </p:nvSpPr>
        <p:spPr>
          <a:xfrm>
            <a:off x="2183643" y="5220199"/>
            <a:ext cx="2354936" cy="461665"/>
          </a:xfrm>
          <a:prstGeom prst="rect">
            <a:avLst/>
          </a:prstGeom>
          <a:noFill/>
        </p:spPr>
        <p:txBody>
          <a:bodyPr wrap="square" rtlCol="0">
            <a:spAutoFit/>
          </a:bodyPr>
          <a:lstStyle/>
          <a:p>
            <a:r>
              <a:rPr lang="en-US" sz="2400" dirty="0" smtClean="0"/>
              <a:t>    </a:t>
            </a:r>
            <a:endParaRPr lang="en-US" sz="2400" dirty="0"/>
          </a:p>
        </p:txBody>
      </p:sp>
      <p:cxnSp>
        <p:nvCxnSpPr>
          <p:cNvPr id="20" name="Straight Arrow Connector 19"/>
          <p:cNvCxnSpPr/>
          <p:nvPr/>
        </p:nvCxnSpPr>
        <p:spPr>
          <a:xfrm flipV="1">
            <a:off x="468530" y="2553862"/>
            <a:ext cx="993738" cy="5584"/>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2" name="Oval 21"/>
          <p:cNvSpPr/>
          <p:nvPr/>
        </p:nvSpPr>
        <p:spPr>
          <a:xfrm>
            <a:off x="2610799" y="2952714"/>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24" name="Rectangle 23"/>
          <p:cNvSpPr/>
          <p:nvPr/>
        </p:nvSpPr>
        <p:spPr>
          <a:xfrm>
            <a:off x="492656" y="4152792"/>
            <a:ext cx="3859425" cy="2670550"/>
          </a:xfrm>
          <a:prstGeom prst="rect">
            <a:avLst/>
          </a:prstGeom>
          <a:solidFill>
            <a:schemeClr val="bg1">
              <a:alpha val="0"/>
            </a:schemeClr>
          </a:solidFill>
          <a:ln w="158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tx1"/>
              </a:solidFill>
            </a:endParaRPr>
          </a:p>
        </p:txBody>
      </p:sp>
      <p:sp>
        <p:nvSpPr>
          <p:cNvPr id="10" name="TextBox 9"/>
          <p:cNvSpPr txBox="1"/>
          <p:nvPr/>
        </p:nvSpPr>
        <p:spPr>
          <a:xfrm>
            <a:off x="622266" y="4184268"/>
            <a:ext cx="4172269" cy="2677656"/>
          </a:xfrm>
          <a:prstGeom prst="rect">
            <a:avLst/>
          </a:prstGeom>
          <a:noFill/>
        </p:spPr>
        <p:txBody>
          <a:bodyPr wrap="square" rtlCol="0">
            <a:spAutoFit/>
          </a:bodyPr>
          <a:lstStyle/>
          <a:p>
            <a:pPr marL="342900" indent="-342900">
              <a:buFont typeface="Wingdings" charset="2"/>
              <a:buChar char="Ø"/>
            </a:pPr>
            <a:r>
              <a:rPr lang="en-US" sz="2400" dirty="0"/>
              <a:t>4</a:t>
            </a:r>
            <a:r>
              <a:rPr lang="en-US" sz="2400" dirty="0" smtClean="0"/>
              <a:t> of them encrypt x  </a:t>
            </a:r>
          </a:p>
          <a:p>
            <a:pPr lvl="2"/>
            <a:r>
              <a:rPr lang="en-US" sz="2400" dirty="0" smtClean="0"/>
              <a:t>      (OR)</a:t>
            </a:r>
            <a:endParaRPr lang="en-US" sz="2400" dirty="0"/>
          </a:p>
          <a:p>
            <a:pPr marL="342900" indent="-342900">
              <a:buFont typeface="Wingdings" charset="2"/>
              <a:buChar char="Ø"/>
            </a:pPr>
            <a:r>
              <a:rPr lang="en-US" sz="2400" dirty="0" smtClean="0"/>
              <a:t> 2 encrypt x  AND</a:t>
            </a:r>
          </a:p>
          <a:p>
            <a:r>
              <a:rPr lang="en-US" sz="2400" dirty="0" smtClean="0"/>
              <a:t>Z = </a:t>
            </a:r>
          </a:p>
          <a:p>
            <a:pPr lvl="2"/>
            <a:r>
              <a:rPr lang="en-US" sz="2400" dirty="0" smtClean="0"/>
              <a:t>	</a:t>
            </a:r>
            <a:endParaRPr lang="en-US" sz="2400" dirty="0"/>
          </a:p>
          <a:p>
            <a:endParaRPr lang="en-US" sz="2400" dirty="0" smtClean="0"/>
          </a:p>
          <a:p>
            <a:pPr marL="342900" indent="-342900">
              <a:buFont typeface="Wingdings" charset="2"/>
              <a:buChar char="Ø"/>
            </a:pPr>
            <a:endParaRPr lang="en-US" sz="2400" dirty="0"/>
          </a:p>
        </p:txBody>
      </p:sp>
      <p:sp>
        <p:nvSpPr>
          <p:cNvPr id="34" name="TextBox 33"/>
          <p:cNvSpPr txBox="1"/>
          <p:nvPr/>
        </p:nvSpPr>
        <p:spPr>
          <a:xfrm>
            <a:off x="4564497" y="2045479"/>
            <a:ext cx="4557114" cy="4812551"/>
          </a:xfrm>
          <a:prstGeom prst="rect">
            <a:avLst/>
          </a:prstGeom>
          <a:solidFill>
            <a:schemeClr val="accent2">
              <a:lumMod val="60000"/>
              <a:lumOff val="40000"/>
            </a:schemeClr>
          </a:solidFill>
        </p:spPr>
        <p:txBody>
          <a:bodyPr wrap="square" rtlCol="0">
            <a:spAutoFit/>
          </a:bodyPr>
          <a:lstStyle/>
          <a:p>
            <a:endParaRPr lang="en-US" dirty="0"/>
          </a:p>
        </p:txBody>
      </p:sp>
      <p:sp>
        <p:nvSpPr>
          <p:cNvPr id="37" name="TextBox 36"/>
          <p:cNvSpPr txBox="1"/>
          <p:nvPr/>
        </p:nvSpPr>
        <p:spPr>
          <a:xfrm>
            <a:off x="5075688" y="2131151"/>
            <a:ext cx="1883629" cy="461665"/>
          </a:xfrm>
          <a:prstGeom prst="rect">
            <a:avLst/>
          </a:prstGeom>
          <a:noFill/>
        </p:spPr>
        <p:txBody>
          <a:bodyPr wrap="square" rtlCol="0">
            <a:spAutoFit/>
          </a:bodyPr>
          <a:lstStyle/>
          <a:p>
            <a:r>
              <a:rPr lang="en-US" sz="2400" dirty="0" smtClean="0"/>
              <a:t>   </a:t>
            </a:r>
            <a:r>
              <a:rPr lang="en-US" sz="2400" dirty="0"/>
              <a:t>f</a:t>
            </a:r>
          </a:p>
        </p:txBody>
      </p:sp>
      <p:cxnSp>
        <p:nvCxnSpPr>
          <p:cNvPr id="51" name="Straight Arrow Connector 50"/>
          <p:cNvCxnSpPr/>
          <p:nvPr/>
        </p:nvCxnSpPr>
        <p:spPr>
          <a:xfrm flipV="1">
            <a:off x="5136441" y="2559446"/>
            <a:ext cx="993738" cy="5584"/>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pic>
        <p:nvPicPr>
          <p:cNvPr id="53" name="Picture 52" descr="keyge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31159" y="2095586"/>
            <a:ext cx="1031195" cy="774821"/>
          </a:xfrm>
          <a:prstGeom prst="rect">
            <a:avLst/>
          </a:prstGeom>
        </p:spPr>
      </p:pic>
      <p:sp>
        <p:nvSpPr>
          <p:cNvPr id="52" name="Oval 51"/>
          <p:cNvSpPr/>
          <p:nvPr/>
        </p:nvSpPr>
        <p:spPr>
          <a:xfrm>
            <a:off x="3371738" y="2955810"/>
            <a:ext cx="549117" cy="401634"/>
          </a:xfrm>
          <a:prstGeom prst="ellipse">
            <a:avLst/>
          </a:prstGeom>
          <a:solidFill>
            <a:schemeClr val="tx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43" name="Oval 42"/>
          <p:cNvSpPr/>
          <p:nvPr/>
        </p:nvSpPr>
        <p:spPr>
          <a:xfrm>
            <a:off x="2245880" y="3397134"/>
            <a:ext cx="549117" cy="401634"/>
          </a:xfrm>
          <a:prstGeom prst="ellipse">
            <a:avLst/>
          </a:prstGeom>
          <a:solidFill>
            <a:schemeClr val="accent6">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44" name="Oval 43"/>
          <p:cNvSpPr/>
          <p:nvPr/>
        </p:nvSpPr>
        <p:spPr>
          <a:xfrm>
            <a:off x="3093950" y="3418860"/>
            <a:ext cx="549117" cy="401634"/>
          </a:xfrm>
          <a:prstGeom prst="ellipse">
            <a:avLst/>
          </a:prstGeom>
          <a:solidFill>
            <a:srgbClr val="660066"/>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45" name="TextBox 44"/>
          <p:cNvSpPr txBox="1"/>
          <p:nvPr/>
        </p:nvSpPr>
        <p:spPr>
          <a:xfrm>
            <a:off x="4524045" y="2967314"/>
            <a:ext cx="6751765" cy="1200328"/>
          </a:xfrm>
          <a:prstGeom prst="rect">
            <a:avLst/>
          </a:prstGeom>
          <a:noFill/>
        </p:spPr>
        <p:txBody>
          <a:bodyPr wrap="square" rtlCol="0">
            <a:spAutoFit/>
          </a:bodyPr>
          <a:lstStyle/>
          <a:p>
            <a:pPr marL="342900" indent="-342900">
              <a:buFont typeface="Arial"/>
              <a:buChar char="•"/>
            </a:pPr>
            <a:r>
              <a:rPr lang="en-US" sz="2400" dirty="0" smtClean="0"/>
              <a:t>Compute</a:t>
            </a:r>
            <a:r>
              <a:rPr lang="en-US" sz="2400" dirty="0"/>
              <a:t>	</a:t>
            </a:r>
            <a:r>
              <a:rPr lang="en-US" sz="2400" dirty="0" smtClean="0"/>
              <a:t>      ,           ,                                                                                           </a:t>
            </a:r>
          </a:p>
          <a:p>
            <a:r>
              <a:rPr lang="en-US" sz="2400" dirty="0"/>
              <a:t> </a:t>
            </a:r>
            <a:r>
              <a:rPr lang="en-US" sz="2400" dirty="0" smtClean="0"/>
              <a:t>                                       , </a:t>
            </a:r>
          </a:p>
          <a:p>
            <a:pPr marL="342900" indent="-342900">
              <a:buFont typeface="Arial"/>
              <a:buChar char="•"/>
            </a:pPr>
            <a:r>
              <a:rPr lang="en-US" sz="2400" dirty="0" smtClean="0"/>
              <a:t>Compute a NIWI </a:t>
            </a:r>
            <a:r>
              <a:rPr lang="en-US" sz="2400" dirty="0" err="1" smtClean="0"/>
              <a:t>Π</a:t>
            </a:r>
            <a:r>
              <a:rPr lang="en-US" sz="2400" dirty="0" smtClean="0"/>
              <a:t>’ :</a:t>
            </a:r>
            <a:endParaRPr lang="en-US" sz="2400" dirty="0"/>
          </a:p>
        </p:txBody>
      </p:sp>
      <p:sp>
        <p:nvSpPr>
          <p:cNvPr id="46" name="Oval 45"/>
          <p:cNvSpPr/>
          <p:nvPr/>
        </p:nvSpPr>
        <p:spPr>
          <a:xfrm>
            <a:off x="6187412" y="2962806"/>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49" name="Oval 48"/>
          <p:cNvSpPr/>
          <p:nvPr/>
        </p:nvSpPr>
        <p:spPr>
          <a:xfrm>
            <a:off x="6947540" y="2946480"/>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56" name="Rectangle 55"/>
          <p:cNvSpPr/>
          <p:nvPr/>
        </p:nvSpPr>
        <p:spPr>
          <a:xfrm>
            <a:off x="4776485" y="4146558"/>
            <a:ext cx="4301879" cy="2670550"/>
          </a:xfrm>
          <a:prstGeom prst="rect">
            <a:avLst/>
          </a:prstGeom>
          <a:solidFill>
            <a:schemeClr val="bg1">
              <a:alpha val="0"/>
            </a:schemeClr>
          </a:solidFill>
          <a:ln w="158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tx1"/>
              </a:solidFill>
            </a:endParaRPr>
          </a:p>
        </p:txBody>
      </p:sp>
      <p:sp>
        <p:nvSpPr>
          <p:cNvPr id="57" name="TextBox 56"/>
          <p:cNvSpPr txBox="1"/>
          <p:nvPr/>
        </p:nvSpPr>
        <p:spPr>
          <a:xfrm>
            <a:off x="4866411" y="4178034"/>
            <a:ext cx="4172269" cy="3785652"/>
          </a:xfrm>
          <a:prstGeom prst="rect">
            <a:avLst/>
          </a:prstGeom>
          <a:noFill/>
        </p:spPr>
        <p:txBody>
          <a:bodyPr wrap="square" rtlCol="0">
            <a:spAutoFit/>
          </a:bodyPr>
          <a:lstStyle/>
          <a:p>
            <a:pPr marL="342900" indent="-342900">
              <a:buFont typeface="Wingdings" charset="2"/>
              <a:buChar char="Ø"/>
            </a:pPr>
            <a:r>
              <a:rPr lang="en-US" sz="2400" dirty="0" smtClean="0"/>
              <a:t>All 5 are keys for f  </a:t>
            </a:r>
          </a:p>
          <a:p>
            <a:pPr lvl="2"/>
            <a:r>
              <a:rPr lang="en-US" sz="2400" dirty="0" smtClean="0"/>
              <a:t>      (OR)</a:t>
            </a:r>
            <a:endParaRPr lang="en-US" sz="2400" dirty="0"/>
          </a:p>
          <a:p>
            <a:pPr marL="342900" indent="-342900">
              <a:buFont typeface="Wingdings" charset="2"/>
              <a:buChar char="Ø"/>
            </a:pPr>
            <a:r>
              <a:rPr lang="en-US" sz="2400" dirty="0" smtClean="0"/>
              <a:t> 4 are keys for f  AND</a:t>
            </a:r>
          </a:p>
          <a:p>
            <a:r>
              <a:rPr lang="en-US" sz="2400" dirty="0" smtClean="0"/>
              <a:t>	Z =  Com(…) such that</a:t>
            </a:r>
          </a:p>
          <a:p>
            <a:r>
              <a:rPr lang="en-US" sz="2400" dirty="0" smtClean="0"/>
              <a:t>      Dec(         ,          ) = ….</a:t>
            </a:r>
          </a:p>
          <a:p>
            <a:r>
              <a:rPr lang="en-US" sz="2400" dirty="0"/>
              <a:t> </a:t>
            </a:r>
            <a:r>
              <a:rPr lang="en-US" sz="2400" dirty="0" smtClean="0"/>
              <a:t>    </a:t>
            </a:r>
          </a:p>
          <a:p>
            <a:r>
              <a:rPr lang="en-US" sz="2400" dirty="0"/>
              <a:t>	</a:t>
            </a:r>
            <a:endParaRPr lang="en-US" sz="2400" dirty="0" smtClean="0"/>
          </a:p>
          <a:p>
            <a:pPr lvl="2"/>
            <a:r>
              <a:rPr lang="en-US" sz="2400" dirty="0" smtClean="0"/>
              <a:t>	</a:t>
            </a:r>
            <a:endParaRPr lang="en-US" sz="2400" dirty="0"/>
          </a:p>
          <a:p>
            <a:endParaRPr lang="en-US" sz="2400" dirty="0" smtClean="0"/>
          </a:p>
          <a:p>
            <a:pPr marL="342900" indent="-342900">
              <a:buFont typeface="Wingdings" charset="2"/>
              <a:buChar char="Ø"/>
            </a:pPr>
            <a:endParaRPr lang="en-US" sz="2400" dirty="0"/>
          </a:p>
        </p:txBody>
      </p:sp>
      <p:sp>
        <p:nvSpPr>
          <p:cNvPr id="65" name="Oval 64"/>
          <p:cNvSpPr/>
          <p:nvPr/>
        </p:nvSpPr>
        <p:spPr>
          <a:xfrm>
            <a:off x="7801075" y="2949576"/>
            <a:ext cx="549117" cy="401634"/>
          </a:xfrm>
          <a:prstGeom prst="ellipse">
            <a:avLst/>
          </a:prstGeom>
          <a:solidFill>
            <a:schemeClr val="tx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66" name="Oval 65"/>
          <p:cNvSpPr/>
          <p:nvPr/>
        </p:nvSpPr>
        <p:spPr>
          <a:xfrm>
            <a:off x="6529709" y="3390900"/>
            <a:ext cx="549117" cy="401634"/>
          </a:xfrm>
          <a:prstGeom prst="ellipse">
            <a:avLst/>
          </a:prstGeom>
          <a:solidFill>
            <a:schemeClr val="accent6">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67" name="Oval 66"/>
          <p:cNvSpPr/>
          <p:nvPr/>
        </p:nvSpPr>
        <p:spPr>
          <a:xfrm>
            <a:off x="7510059" y="3412626"/>
            <a:ext cx="549117" cy="401634"/>
          </a:xfrm>
          <a:prstGeom prst="ellipse">
            <a:avLst/>
          </a:prstGeom>
          <a:solidFill>
            <a:srgbClr val="660066"/>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7" name="TextBox 6"/>
          <p:cNvSpPr txBox="1"/>
          <p:nvPr/>
        </p:nvSpPr>
        <p:spPr>
          <a:xfrm>
            <a:off x="1108987" y="5318731"/>
            <a:ext cx="3239739" cy="461665"/>
          </a:xfrm>
          <a:prstGeom prst="rect">
            <a:avLst/>
          </a:prstGeom>
          <a:noFill/>
        </p:spPr>
        <p:txBody>
          <a:bodyPr wrap="none" rtlCol="0">
            <a:spAutoFit/>
          </a:bodyPr>
          <a:lstStyle/>
          <a:p>
            <a:r>
              <a:rPr lang="en-US" sz="2400" dirty="0" smtClean="0"/>
              <a:t>Com (                                )</a:t>
            </a:r>
            <a:endParaRPr lang="en-US" sz="2400" dirty="0"/>
          </a:p>
        </p:txBody>
      </p:sp>
      <p:sp>
        <p:nvSpPr>
          <p:cNvPr id="35" name="Oval 34"/>
          <p:cNvSpPr/>
          <p:nvPr/>
        </p:nvSpPr>
        <p:spPr>
          <a:xfrm>
            <a:off x="1941537" y="5377168"/>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36" name="Oval 35"/>
          <p:cNvSpPr/>
          <p:nvPr/>
        </p:nvSpPr>
        <p:spPr>
          <a:xfrm>
            <a:off x="2767805" y="5360842"/>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38" name="Oval 37"/>
          <p:cNvSpPr/>
          <p:nvPr/>
        </p:nvSpPr>
        <p:spPr>
          <a:xfrm>
            <a:off x="3528744" y="5363938"/>
            <a:ext cx="549117" cy="401634"/>
          </a:xfrm>
          <a:prstGeom prst="ellipse">
            <a:avLst/>
          </a:prstGeom>
          <a:solidFill>
            <a:schemeClr val="tx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39" name="Oval 38"/>
          <p:cNvSpPr/>
          <p:nvPr/>
        </p:nvSpPr>
        <p:spPr>
          <a:xfrm>
            <a:off x="2402886" y="5805262"/>
            <a:ext cx="549117" cy="401634"/>
          </a:xfrm>
          <a:prstGeom prst="ellipse">
            <a:avLst/>
          </a:prstGeom>
          <a:solidFill>
            <a:schemeClr val="accent6">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41" name="Oval 40"/>
          <p:cNvSpPr/>
          <p:nvPr/>
        </p:nvSpPr>
        <p:spPr>
          <a:xfrm>
            <a:off x="3250956" y="5826988"/>
            <a:ext cx="549117" cy="401634"/>
          </a:xfrm>
          <a:prstGeom prst="ellipse">
            <a:avLst/>
          </a:prstGeom>
          <a:solidFill>
            <a:srgbClr val="660066"/>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60" name="Oval 59"/>
          <p:cNvSpPr/>
          <p:nvPr/>
        </p:nvSpPr>
        <p:spPr>
          <a:xfrm>
            <a:off x="6736529" y="5730385"/>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61" name="Oval 60"/>
          <p:cNvSpPr/>
          <p:nvPr/>
        </p:nvSpPr>
        <p:spPr>
          <a:xfrm>
            <a:off x="5980592" y="5730385"/>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62" name="Oval 61"/>
          <p:cNvSpPr/>
          <p:nvPr/>
        </p:nvSpPr>
        <p:spPr>
          <a:xfrm>
            <a:off x="5980592" y="6180205"/>
            <a:ext cx="549117" cy="401634"/>
          </a:xfrm>
          <a:prstGeom prst="ellipse">
            <a:avLst/>
          </a:prstGeom>
          <a:solidFill>
            <a:srgbClr val="660066"/>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63" name="Oval 62"/>
          <p:cNvSpPr/>
          <p:nvPr/>
        </p:nvSpPr>
        <p:spPr>
          <a:xfrm>
            <a:off x="6752953" y="6206896"/>
            <a:ext cx="549117" cy="401634"/>
          </a:xfrm>
          <a:prstGeom prst="ellipse">
            <a:avLst/>
          </a:prstGeom>
          <a:solidFill>
            <a:srgbClr val="660066"/>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8" name="TextBox 7"/>
          <p:cNvSpPr txBox="1"/>
          <p:nvPr/>
        </p:nvSpPr>
        <p:spPr>
          <a:xfrm>
            <a:off x="5002433" y="6112179"/>
            <a:ext cx="2604799" cy="461665"/>
          </a:xfrm>
          <a:prstGeom prst="rect">
            <a:avLst/>
          </a:prstGeom>
          <a:noFill/>
        </p:spPr>
        <p:txBody>
          <a:bodyPr wrap="none" rtlCol="0">
            <a:spAutoFit/>
          </a:bodyPr>
          <a:lstStyle/>
          <a:p>
            <a:r>
              <a:rPr lang="en-US" sz="2400" dirty="0" smtClean="0"/>
              <a:t> = Dec(         ,          )</a:t>
            </a:r>
            <a:endParaRPr lang="en-US" sz="2400" dirty="0"/>
          </a:p>
        </p:txBody>
      </p:sp>
      <p:pic>
        <p:nvPicPr>
          <p:cNvPr id="55" name="Picture 54" descr="tick.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54152" y="5734659"/>
            <a:ext cx="667459" cy="891092"/>
          </a:xfrm>
          <a:prstGeom prst="rect">
            <a:avLst/>
          </a:prstGeom>
        </p:spPr>
      </p:pic>
      <p:pic>
        <p:nvPicPr>
          <p:cNvPr id="58" name="Picture 57" descr="tick.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03645" y="5926016"/>
            <a:ext cx="667459" cy="891092"/>
          </a:xfrm>
          <a:prstGeom prst="rect">
            <a:avLst/>
          </a:prstGeom>
        </p:spPr>
      </p:pic>
      <p:sp>
        <p:nvSpPr>
          <p:cNvPr id="59" name="TextBox 58"/>
          <p:cNvSpPr txBox="1"/>
          <p:nvPr/>
        </p:nvSpPr>
        <p:spPr>
          <a:xfrm>
            <a:off x="756329" y="1072695"/>
            <a:ext cx="6758307" cy="461665"/>
          </a:xfrm>
          <a:prstGeom prst="rect">
            <a:avLst/>
          </a:prstGeom>
          <a:noFill/>
        </p:spPr>
        <p:txBody>
          <a:bodyPr wrap="square" rtlCol="0">
            <a:spAutoFit/>
          </a:bodyPr>
          <a:lstStyle/>
          <a:p>
            <a:r>
              <a:rPr lang="en-US" sz="2400" dirty="0" smtClean="0"/>
              <a:t>(x , x , </a:t>
            </a:r>
            <a:r>
              <a:rPr lang="en-US" sz="2400" dirty="0" smtClean="0">
                <a:solidFill>
                  <a:srgbClr val="FF0000"/>
                </a:solidFill>
              </a:rPr>
              <a:t>y</a:t>
            </a:r>
            <a:r>
              <a:rPr lang="en-US" sz="2400" dirty="0" smtClean="0"/>
              <a:t> , </a:t>
            </a:r>
            <a:r>
              <a:rPr lang="en-US" sz="2400" dirty="0" smtClean="0">
                <a:solidFill>
                  <a:srgbClr val="FF0000"/>
                </a:solidFill>
              </a:rPr>
              <a:t>y</a:t>
            </a:r>
            <a:r>
              <a:rPr lang="en-US" sz="2400" dirty="0" smtClean="0"/>
              <a:t> , </a:t>
            </a:r>
            <a:r>
              <a:rPr lang="en-US" sz="2400" dirty="0" smtClean="0">
                <a:solidFill>
                  <a:srgbClr val="FF0000"/>
                </a:solidFill>
              </a:rPr>
              <a:t>y</a:t>
            </a:r>
            <a:r>
              <a:rPr lang="en-US" sz="2400" dirty="0" smtClean="0"/>
              <a:t> )                                       (f , f , f , f , f )</a:t>
            </a:r>
          </a:p>
        </p:txBody>
      </p:sp>
      <p:cxnSp>
        <p:nvCxnSpPr>
          <p:cNvPr id="64" name="Straight Arrow Connector 63"/>
          <p:cNvCxnSpPr/>
          <p:nvPr/>
        </p:nvCxnSpPr>
        <p:spPr>
          <a:xfrm flipV="1">
            <a:off x="1409102" y="1452436"/>
            <a:ext cx="0" cy="593012"/>
          </a:xfrm>
          <a:prstGeom prst="straightConnector1">
            <a:avLst/>
          </a:prstGeom>
          <a:ln>
            <a:solidFill>
              <a:srgbClr val="3366FF"/>
            </a:solidFill>
            <a:tailEnd type="arrow"/>
          </a:ln>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p:nvPr/>
        </p:nvCxnSpPr>
        <p:spPr>
          <a:xfrm flipV="1">
            <a:off x="1002392" y="1452436"/>
            <a:ext cx="0" cy="593012"/>
          </a:xfrm>
          <a:prstGeom prst="straightConnector1">
            <a:avLst/>
          </a:prstGeom>
          <a:ln>
            <a:solidFill>
              <a:srgbClr val="3366FF"/>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891276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5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994" y="-59558"/>
            <a:ext cx="8229600" cy="1143000"/>
          </a:xfrm>
        </p:spPr>
        <p:txBody>
          <a:bodyPr>
            <a:normAutofit/>
          </a:bodyPr>
          <a:lstStyle/>
          <a:p>
            <a:r>
              <a:rPr lang="en-US" sz="4000" dirty="0" smtClean="0"/>
              <a:t>Message privacy holds!</a:t>
            </a:r>
            <a:endParaRPr lang="en-US" sz="2200" dirty="0"/>
          </a:p>
        </p:txBody>
      </p:sp>
      <p:sp>
        <p:nvSpPr>
          <p:cNvPr id="4" name="TextBox 3"/>
          <p:cNvSpPr txBox="1"/>
          <p:nvPr/>
        </p:nvSpPr>
        <p:spPr>
          <a:xfrm>
            <a:off x="-18535" y="854595"/>
            <a:ext cx="9162535" cy="1190853"/>
          </a:xfrm>
          <a:prstGeom prst="rect">
            <a:avLst/>
          </a:prstGeom>
          <a:solidFill>
            <a:schemeClr val="accent1">
              <a:lumMod val="20000"/>
              <a:lumOff val="80000"/>
            </a:schemeClr>
          </a:solidFill>
        </p:spPr>
        <p:txBody>
          <a:bodyPr wrap="square" rtlCol="0">
            <a:spAutoFit/>
          </a:bodyPr>
          <a:lstStyle/>
          <a:p>
            <a:pPr marL="285750" indent="-285750">
              <a:buFont typeface="Arial"/>
              <a:buChar char="•"/>
            </a:pPr>
            <a:endParaRPr lang="en-US" dirty="0"/>
          </a:p>
        </p:txBody>
      </p:sp>
      <p:sp>
        <p:nvSpPr>
          <p:cNvPr id="14" name="TextBox 13"/>
          <p:cNvSpPr txBox="1"/>
          <p:nvPr/>
        </p:nvSpPr>
        <p:spPr>
          <a:xfrm>
            <a:off x="830064" y="1085427"/>
            <a:ext cx="6758307" cy="461665"/>
          </a:xfrm>
          <a:prstGeom prst="rect">
            <a:avLst/>
          </a:prstGeom>
          <a:noFill/>
        </p:spPr>
        <p:txBody>
          <a:bodyPr wrap="square" rtlCol="0">
            <a:spAutoFit/>
          </a:bodyPr>
          <a:lstStyle/>
          <a:p>
            <a:r>
              <a:rPr lang="en-US" sz="2400" dirty="0" smtClean="0"/>
              <a:t>(x , x , </a:t>
            </a:r>
            <a:r>
              <a:rPr lang="en-US" sz="2400" dirty="0" smtClean="0">
                <a:solidFill>
                  <a:srgbClr val="FF0000"/>
                </a:solidFill>
              </a:rPr>
              <a:t>y , y </a:t>
            </a:r>
            <a:r>
              <a:rPr lang="en-US" sz="2400" dirty="0" smtClean="0"/>
              <a:t>, </a:t>
            </a:r>
            <a:r>
              <a:rPr lang="en-US" sz="2400" dirty="0" smtClean="0">
                <a:solidFill>
                  <a:srgbClr val="FF0000"/>
                </a:solidFill>
              </a:rPr>
              <a:t>y</a:t>
            </a:r>
            <a:r>
              <a:rPr lang="en-US" sz="2400" dirty="0" smtClean="0"/>
              <a:t> )                                       (f , f , f , f , f )</a:t>
            </a:r>
          </a:p>
        </p:txBody>
      </p:sp>
      <p:sp>
        <p:nvSpPr>
          <p:cNvPr id="23" name="TextBox 22"/>
          <p:cNvSpPr txBox="1"/>
          <p:nvPr/>
        </p:nvSpPr>
        <p:spPr>
          <a:xfrm>
            <a:off x="-18535" y="2045448"/>
            <a:ext cx="4557114" cy="4812551"/>
          </a:xfrm>
          <a:prstGeom prst="rect">
            <a:avLst/>
          </a:prstGeom>
          <a:solidFill>
            <a:schemeClr val="accent3">
              <a:lumMod val="40000"/>
              <a:lumOff val="60000"/>
            </a:schemeClr>
          </a:solidFill>
        </p:spPr>
        <p:txBody>
          <a:bodyPr wrap="square" rtlCol="0">
            <a:spAutoFit/>
          </a:bodyPr>
          <a:lstStyle/>
          <a:p>
            <a:endParaRPr lang="en-US" dirty="0"/>
          </a:p>
        </p:txBody>
      </p:sp>
      <p:pic>
        <p:nvPicPr>
          <p:cNvPr id="25" name="Picture 24" descr="encryp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9102" y="2095586"/>
            <a:ext cx="871728" cy="871728"/>
          </a:xfrm>
          <a:prstGeom prst="rect">
            <a:avLst/>
          </a:prstGeom>
        </p:spPr>
      </p:pic>
      <p:sp>
        <p:nvSpPr>
          <p:cNvPr id="27" name="TextBox 26"/>
          <p:cNvSpPr txBox="1"/>
          <p:nvPr/>
        </p:nvSpPr>
        <p:spPr>
          <a:xfrm>
            <a:off x="492656" y="2131120"/>
            <a:ext cx="1883629" cy="461665"/>
          </a:xfrm>
          <a:prstGeom prst="rect">
            <a:avLst/>
          </a:prstGeom>
          <a:noFill/>
        </p:spPr>
        <p:txBody>
          <a:bodyPr wrap="square" rtlCol="0">
            <a:spAutoFit/>
          </a:bodyPr>
          <a:lstStyle/>
          <a:p>
            <a:r>
              <a:rPr lang="en-US" sz="2400" dirty="0" smtClean="0"/>
              <a:t>   x</a:t>
            </a:r>
            <a:endParaRPr lang="en-US" sz="2400" dirty="0"/>
          </a:p>
        </p:txBody>
      </p:sp>
      <p:sp>
        <p:nvSpPr>
          <p:cNvPr id="31" name="TextBox 30"/>
          <p:cNvSpPr txBox="1"/>
          <p:nvPr/>
        </p:nvSpPr>
        <p:spPr>
          <a:xfrm>
            <a:off x="68252" y="2973548"/>
            <a:ext cx="6751765" cy="1200328"/>
          </a:xfrm>
          <a:prstGeom prst="rect">
            <a:avLst/>
          </a:prstGeom>
          <a:noFill/>
        </p:spPr>
        <p:txBody>
          <a:bodyPr wrap="square" rtlCol="0">
            <a:spAutoFit/>
          </a:bodyPr>
          <a:lstStyle/>
          <a:p>
            <a:pPr marL="342900" indent="-342900">
              <a:buFont typeface="Arial"/>
              <a:buChar char="•"/>
            </a:pPr>
            <a:r>
              <a:rPr lang="en-US" sz="2400" dirty="0" smtClean="0"/>
              <a:t>Compute</a:t>
            </a:r>
            <a:r>
              <a:rPr lang="en-US" sz="2400" dirty="0"/>
              <a:t>	</a:t>
            </a:r>
            <a:r>
              <a:rPr lang="en-US" sz="2400" dirty="0" smtClean="0"/>
              <a:t>      ,           ,                                                                                           </a:t>
            </a:r>
          </a:p>
          <a:p>
            <a:r>
              <a:rPr lang="en-US" sz="2400" dirty="0"/>
              <a:t> </a:t>
            </a:r>
            <a:r>
              <a:rPr lang="en-US" sz="2400" dirty="0" smtClean="0"/>
              <a:t>                                       , </a:t>
            </a:r>
          </a:p>
          <a:p>
            <a:pPr marL="342900" indent="-342900">
              <a:buFont typeface="Arial"/>
              <a:buChar char="•"/>
            </a:pPr>
            <a:r>
              <a:rPr lang="en-US" sz="2400" dirty="0" smtClean="0"/>
              <a:t>Compute a NIWI </a:t>
            </a:r>
            <a:r>
              <a:rPr lang="en-US" sz="2400" dirty="0" err="1" smtClean="0"/>
              <a:t>Π</a:t>
            </a:r>
            <a:r>
              <a:rPr lang="en-US" sz="2400" dirty="0" smtClean="0"/>
              <a:t> :</a:t>
            </a:r>
            <a:endParaRPr lang="en-US" sz="2400" dirty="0"/>
          </a:p>
        </p:txBody>
      </p:sp>
      <p:sp>
        <p:nvSpPr>
          <p:cNvPr id="40" name="Oval 39"/>
          <p:cNvSpPr/>
          <p:nvPr/>
        </p:nvSpPr>
        <p:spPr>
          <a:xfrm>
            <a:off x="1784531" y="2969040"/>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48" name="TextBox 47"/>
          <p:cNvSpPr txBox="1"/>
          <p:nvPr/>
        </p:nvSpPr>
        <p:spPr>
          <a:xfrm>
            <a:off x="2941234" y="4451755"/>
            <a:ext cx="705063" cy="461665"/>
          </a:xfrm>
          <a:prstGeom prst="rect">
            <a:avLst/>
          </a:prstGeom>
          <a:noFill/>
        </p:spPr>
        <p:txBody>
          <a:bodyPr wrap="square" rtlCol="0">
            <a:spAutoFit/>
          </a:bodyPr>
          <a:lstStyle/>
          <a:p>
            <a:r>
              <a:rPr lang="en-US" sz="2400" dirty="0" smtClean="0"/>
              <a:t> </a:t>
            </a:r>
            <a:endParaRPr lang="en-US" sz="2400" dirty="0"/>
          </a:p>
        </p:txBody>
      </p:sp>
      <p:sp>
        <p:nvSpPr>
          <p:cNvPr id="50" name="TextBox 49"/>
          <p:cNvSpPr txBox="1"/>
          <p:nvPr/>
        </p:nvSpPr>
        <p:spPr>
          <a:xfrm>
            <a:off x="2183643" y="5220199"/>
            <a:ext cx="2354936" cy="461665"/>
          </a:xfrm>
          <a:prstGeom prst="rect">
            <a:avLst/>
          </a:prstGeom>
          <a:noFill/>
        </p:spPr>
        <p:txBody>
          <a:bodyPr wrap="square" rtlCol="0">
            <a:spAutoFit/>
          </a:bodyPr>
          <a:lstStyle/>
          <a:p>
            <a:r>
              <a:rPr lang="en-US" sz="2400" dirty="0" smtClean="0"/>
              <a:t>    </a:t>
            </a:r>
            <a:endParaRPr lang="en-US" sz="2400" dirty="0"/>
          </a:p>
        </p:txBody>
      </p:sp>
      <p:cxnSp>
        <p:nvCxnSpPr>
          <p:cNvPr id="20" name="Straight Arrow Connector 19"/>
          <p:cNvCxnSpPr/>
          <p:nvPr/>
        </p:nvCxnSpPr>
        <p:spPr>
          <a:xfrm flipV="1">
            <a:off x="468530" y="2553862"/>
            <a:ext cx="993738" cy="5584"/>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2" name="Oval 21"/>
          <p:cNvSpPr/>
          <p:nvPr/>
        </p:nvSpPr>
        <p:spPr>
          <a:xfrm>
            <a:off x="2610799" y="2952714"/>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24" name="Rectangle 23"/>
          <p:cNvSpPr/>
          <p:nvPr/>
        </p:nvSpPr>
        <p:spPr>
          <a:xfrm>
            <a:off x="492656" y="4152792"/>
            <a:ext cx="3859425" cy="2670550"/>
          </a:xfrm>
          <a:prstGeom prst="rect">
            <a:avLst/>
          </a:prstGeom>
          <a:solidFill>
            <a:schemeClr val="bg1">
              <a:alpha val="0"/>
            </a:schemeClr>
          </a:solidFill>
          <a:ln w="158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tx1"/>
              </a:solidFill>
            </a:endParaRPr>
          </a:p>
        </p:txBody>
      </p:sp>
      <p:sp>
        <p:nvSpPr>
          <p:cNvPr id="10" name="TextBox 9"/>
          <p:cNvSpPr txBox="1"/>
          <p:nvPr/>
        </p:nvSpPr>
        <p:spPr>
          <a:xfrm>
            <a:off x="622266" y="4184268"/>
            <a:ext cx="4172269" cy="2677656"/>
          </a:xfrm>
          <a:prstGeom prst="rect">
            <a:avLst/>
          </a:prstGeom>
          <a:noFill/>
        </p:spPr>
        <p:txBody>
          <a:bodyPr wrap="square" rtlCol="0">
            <a:spAutoFit/>
          </a:bodyPr>
          <a:lstStyle/>
          <a:p>
            <a:pPr marL="342900" indent="-342900">
              <a:buFont typeface="Wingdings" charset="2"/>
              <a:buChar char="Ø"/>
            </a:pPr>
            <a:r>
              <a:rPr lang="en-US" sz="2400" dirty="0"/>
              <a:t>4</a:t>
            </a:r>
            <a:r>
              <a:rPr lang="en-US" sz="2400" dirty="0" smtClean="0"/>
              <a:t> of them encrypt x  </a:t>
            </a:r>
          </a:p>
          <a:p>
            <a:pPr lvl="2"/>
            <a:r>
              <a:rPr lang="en-US" sz="2400" dirty="0" smtClean="0"/>
              <a:t>      (OR)</a:t>
            </a:r>
            <a:endParaRPr lang="en-US" sz="2400" dirty="0"/>
          </a:p>
          <a:p>
            <a:pPr marL="342900" indent="-342900">
              <a:buFont typeface="Wingdings" charset="2"/>
              <a:buChar char="Ø"/>
            </a:pPr>
            <a:r>
              <a:rPr lang="en-US" sz="2400" dirty="0" smtClean="0"/>
              <a:t> 2 encrypt x  AND</a:t>
            </a:r>
          </a:p>
          <a:p>
            <a:r>
              <a:rPr lang="en-US" sz="2400" dirty="0" smtClean="0"/>
              <a:t>Z = </a:t>
            </a:r>
          </a:p>
          <a:p>
            <a:pPr lvl="2"/>
            <a:r>
              <a:rPr lang="en-US" sz="2400" dirty="0" smtClean="0"/>
              <a:t>	</a:t>
            </a:r>
            <a:endParaRPr lang="en-US" sz="2400" dirty="0"/>
          </a:p>
          <a:p>
            <a:endParaRPr lang="en-US" sz="2400" dirty="0" smtClean="0"/>
          </a:p>
          <a:p>
            <a:pPr marL="342900" indent="-342900">
              <a:buFont typeface="Wingdings" charset="2"/>
              <a:buChar char="Ø"/>
            </a:pPr>
            <a:endParaRPr lang="en-US" sz="2400" dirty="0"/>
          </a:p>
        </p:txBody>
      </p:sp>
      <p:sp>
        <p:nvSpPr>
          <p:cNvPr id="34" name="TextBox 33"/>
          <p:cNvSpPr txBox="1"/>
          <p:nvPr/>
        </p:nvSpPr>
        <p:spPr>
          <a:xfrm>
            <a:off x="4564497" y="2045479"/>
            <a:ext cx="4557114" cy="4812551"/>
          </a:xfrm>
          <a:prstGeom prst="rect">
            <a:avLst/>
          </a:prstGeom>
          <a:solidFill>
            <a:schemeClr val="accent2">
              <a:lumMod val="60000"/>
              <a:lumOff val="40000"/>
            </a:schemeClr>
          </a:solidFill>
        </p:spPr>
        <p:txBody>
          <a:bodyPr wrap="square" rtlCol="0">
            <a:spAutoFit/>
          </a:bodyPr>
          <a:lstStyle/>
          <a:p>
            <a:endParaRPr lang="en-US" dirty="0"/>
          </a:p>
        </p:txBody>
      </p:sp>
      <p:sp>
        <p:nvSpPr>
          <p:cNvPr id="37" name="TextBox 36"/>
          <p:cNvSpPr txBox="1"/>
          <p:nvPr/>
        </p:nvSpPr>
        <p:spPr>
          <a:xfrm>
            <a:off x="5075688" y="2131151"/>
            <a:ext cx="1883629" cy="461665"/>
          </a:xfrm>
          <a:prstGeom prst="rect">
            <a:avLst/>
          </a:prstGeom>
          <a:noFill/>
        </p:spPr>
        <p:txBody>
          <a:bodyPr wrap="square" rtlCol="0">
            <a:spAutoFit/>
          </a:bodyPr>
          <a:lstStyle/>
          <a:p>
            <a:r>
              <a:rPr lang="en-US" sz="2400" dirty="0" smtClean="0"/>
              <a:t>   </a:t>
            </a:r>
            <a:r>
              <a:rPr lang="en-US" sz="2400" dirty="0"/>
              <a:t>f</a:t>
            </a:r>
          </a:p>
        </p:txBody>
      </p:sp>
      <p:cxnSp>
        <p:nvCxnSpPr>
          <p:cNvPr id="51" name="Straight Arrow Connector 50"/>
          <p:cNvCxnSpPr/>
          <p:nvPr/>
        </p:nvCxnSpPr>
        <p:spPr>
          <a:xfrm flipV="1">
            <a:off x="5136441" y="2559446"/>
            <a:ext cx="993738" cy="5584"/>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pic>
        <p:nvPicPr>
          <p:cNvPr id="53" name="Picture 52" descr="keyge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31159" y="2095586"/>
            <a:ext cx="1031195" cy="774821"/>
          </a:xfrm>
          <a:prstGeom prst="rect">
            <a:avLst/>
          </a:prstGeom>
        </p:spPr>
      </p:pic>
      <p:sp>
        <p:nvSpPr>
          <p:cNvPr id="52" name="Oval 51"/>
          <p:cNvSpPr/>
          <p:nvPr/>
        </p:nvSpPr>
        <p:spPr>
          <a:xfrm>
            <a:off x="3371738" y="2955810"/>
            <a:ext cx="549117" cy="401634"/>
          </a:xfrm>
          <a:prstGeom prst="ellipse">
            <a:avLst/>
          </a:prstGeom>
          <a:solidFill>
            <a:schemeClr val="tx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43" name="Oval 42"/>
          <p:cNvSpPr/>
          <p:nvPr/>
        </p:nvSpPr>
        <p:spPr>
          <a:xfrm>
            <a:off x="2245880" y="3397134"/>
            <a:ext cx="549117" cy="401634"/>
          </a:xfrm>
          <a:prstGeom prst="ellipse">
            <a:avLst/>
          </a:prstGeom>
          <a:solidFill>
            <a:schemeClr val="accent6">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44" name="Oval 43"/>
          <p:cNvSpPr/>
          <p:nvPr/>
        </p:nvSpPr>
        <p:spPr>
          <a:xfrm>
            <a:off x="3093950" y="3418860"/>
            <a:ext cx="549117" cy="401634"/>
          </a:xfrm>
          <a:prstGeom prst="ellipse">
            <a:avLst/>
          </a:prstGeom>
          <a:solidFill>
            <a:srgbClr val="660066"/>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45" name="TextBox 44"/>
          <p:cNvSpPr txBox="1"/>
          <p:nvPr/>
        </p:nvSpPr>
        <p:spPr>
          <a:xfrm>
            <a:off x="4524045" y="2967314"/>
            <a:ext cx="6751765" cy="1200328"/>
          </a:xfrm>
          <a:prstGeom prst="rect">
            <a:avLst/>
          </a:prstGeom>
          <a:noFill/>
        </p:spPr>
        <p:txBody>
          <a:bodyPr wrap="square" rtlCol="0">
            <a:spAutoFit/>
          </a:bodyPr>
          <a:lstStyle/>
          <a:p>
            <a:pPr marL="342900" indent="-342900">
              <a:buFont typeface="Arial"/>
              <a:buChar char="•"/>
            </a:pPr>
            <a:r>
              <a:rPr lang="en-US" sz="2400" dirty="0" smtClean="0"/>
              <a:t>Compute</a:t>
            </a:r>
            <a:r>
              <a:rPr lang="en-US" sz="2400" dirty="0"/>
              <a:t>	</a:t>
            </a:r>
            <a:r>
              <a:rPr lang="en-US" sz="2400" dirty="0" smtClean="0"/>
              <a:t>      ,           ,                                                                                           </a:t>
            </a:r>
          </a:p>
          <a:p>
            <a:r>
              <a:rPr lang="en-US" sz="2400" dirty="0"/>
              <a:t> </a:t>
            </a:r>
            <a:r>
              <a:rPr lang="en-US" sz="2400" dirty="0" smtClean="0"/>
              <a:t>                                       , </a:t>
            </a:r>
          </a:p>
          <a:p>
            <a:pPr marL="342900" indent="-342900">
              <a:buFont typeface="Arial"/>
              <a:buChar char="•"/>
            </a:pPr>
            <a:r>
              <a:rPr lang="en-US" sz="2400" dirty="0" smtClean="0"/>
              <a:t>Compute a NIWI </a:t>
            </a:r>
            <a:r>
              <a:rPr lang="en-US" sz="2400" dirty="0" err="1" smtClean="0"/>
              <a:t>Π</a:t>
            </a:r>
            <a:r>
              <a:rPr lang="en-US" sz="2400" dirty="0" smtClean="0"/>
              <a:t>’ :</a:t>
            </a:r>
            <a:endParaRPr lang="en-US" sz="2400" dirty="0"/>
          </a:p>
        </p:txBody>
      </p:sp>
      <p:sp>
        <p:nvSpPr>
          <p:cNvPr id="46" name="Oval 45"/>
          <p:cNvSpPr/>
          <p:nvPr/>
        </p:nvSpPr>
        <p:spPr>
          <a:xfrm>
            <a:off x="6187412" y="2962806"/>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49" name="Oval 48"/>
          <p:cNvSpPr/>
          <p:nvPr/>
        </p:nvSpPr>
        <p:spPr>
          <a:xfrm>
            <a:off x="6947540" y="2946480"/>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56" name="Rectangle 55"/>
          <p:cNvSpPr/>
          <p:nvPr/>
        </p:nvSpPr>
        <p:spPr>
          <a:xfrm>
            <a:off x="4776485" y="4146558"/>
            <a:ext cx="4301879" cy="2670550"/>
          </a:xfrm>
          <a:prstGeom prst="rect">
            <a:avLst/>
          </a:prstGeom>
          <a:solidFill>
            <a:schemeClr val="bg1">
              <a:alpha val="0"/>
            </a:schemeClr>
          </a:solidFill>
          <a:ln w="158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tx1"/>
              </a:solidFill>
            </a:endParaRPr>
          </a:p>
        </p:txBody>
      </p:sp>
      <p:sp>
        <p:nvSpPr>
          <p:cNvPr id="57" name="TextBox 56"/>
          <p:cNvSpPr txBox="1"/>
          <p:nvPr/>
        </p:nvSpPr>
        <p:spPr>
          <a:xfrm>
            <a:off x="4866411" y="4178034"/>
            <a:ext cx="4172269" cy="3785652"/>
          </a:xfrm>
          <a:prstGeom prst="rect">
            <a:avLst/>
          </a:prstGeom>
          <a:noFill/>
        </p:spPr>
        <p:txBody>
          <a:bodyPr wrap="square" rtlCol="0">
            <a:spAutoFit/>
          </a:bodyPr>
          <a:lstStyle/>
          <a:p>
            <a:pPr marL="342900" indent="-342900">
              <a:buFont typeface="Wingdings" charset="2"/>
              <a:buChar char="Ø"/>
            </a:pPr>
            <a:r>
              <a:rPr lang="en-US" sz="2400" dirty="0" smtClean="0"/>
              <a:t>All 5 are keys for f  </a:t>
            </a:r>
          </a:p>
          <a:p>
            <a:pPr lvl="2"/>
            <a:r>
              <a:rPr lang="en-US" sz="2400" dirty="0" smtClean="0"/>
              <a:t>      (OR)</a:t>
            </a:r>
            <a:endParaRPr lang="en-US" sz="2400" dirty="0"/>
          </a:p>
          <a:p>
            <a:pPr marL="342900" indent="-342900">
              <a:buFont typeface="Wingdings" charset="2"/>
              <a:buChar char="Ø"/>
            </a:pPr>
            <a:r>
              <a:rPr lang="en-US" sz="2400" dirty="0" smtClean="0"/>
              <a:t> 4 are keys for f  AND</a:t>
            </a:r>
          </a:p>
          <a:p>
            <a:r>
              <a:rPr lang="en-US" sz="2400" dirty="0" smtClean="0"/>
              <a:t>	Z =  Com(…) such that</a:t>
            </a:r>
          </a:p>
          <a:p>
            <a:r>
              <a:rPr lang="en-US" sz="2400" dirty="0" smtClean="0"/>
              <a:t>      Dec(         ,          ) = ….</a:t>
            </a:r>
          </a:p>
          <a:p>
            <a:r>
              <a:rPr lang="en-US" sz="2400" dirty="0"/>
              <a:t> </a:t>
            </a:r>
            <a:r>
              <a:rPr lang="en-US" sz="2400" dirty="0" smtClean="0"/>
              <a:t>    </a:t>
            </a:r>
          </a:p>
          <a:p>
            <a:r>
              <a:rPr lang="en-US" sz="2400" dirty="0"/>
              <a:t>	</a:t>
            </a:r>
            <a:endParaRPr lang="en-US" sz="2400" dirty="0" smtClean="0"/>
          </a:p>
          <a:p>
            <a:pPr lvl="2"/>
            <a:r>
              <a:rPr lang="en-US" sz="2400" dirty="0" smtClean="0"/>
              <a:t>	</a:t>
            </a:r>
            <a:endParaRPr lang="en-US" sz="2400" dirty="0"/>
          </a:p>
          <a:p>
            <a:endParaRPr lang="en-US" sz="2400" dirty="0" smtClean="0"/>
          </a:p>
          <a:p>
            <a:pPr marL="342900" indent="-342900">
              <a:buFont typeface="Wingdings" charset="2"/>
              <a:buChar char="Ø"/>
            </a:pPr>
            <a:endParaRPr lang="en-US" sz="2400" dirty="0"/>
          </a:p>
        </p:txBody>
      </p:sp>
      <p:sp>
        <p:nvSpPr>
          <p:cNvPr id="65" name="Oval 64"/>
          <p:cNvSpPr/>
          <p:nvPr/>
        </p:nvSpPr>
        <p:spPr>
          <a:xfrm>
            <a:off x="7801075" y="2949576"/>
            <a:ext cx="549117" cy="401634"/>
          </a:xfrm>
          <a:prstGeom prst="ellipse">
            <a:avLst/>
          </a:prstGeom>
          <a:solidFill>
            <a:schemeClr val="tx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66" name="Oval 65"/>
          <p:cNvSpPr/>
          <p:nvPr/>
        </p:nvSpPr>
        <p:spPr>
          <a:xfrm>
            <a:off x="6529709" y="3390900"/>
            <a:ext cx="549117" cy="401634"/>
          </a:xfrm>
          <a:prstGeom prst="ellipse">
            <a:avLst/>
          </a:prstGeom>
          <a:solidFill>
            <a:schemeClr val="accent6">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67" name="Oval 66"/>
          <p:cNvSpPr/>
          <p:nvPr/>
        </p:nvSpPr>
        <p:spPr>
          <a:xfrm>
            <a:off x="7510059" y="3412626"/>
            <a:ext cx="549117" cy="401634"/>
          </a:xfrm>
          <a:prstGeom prst="ellipse">
            <a:avLst/>
          </a:prstGeom>
          <a:solidFill>
            <a:srgbClr val="660066"/>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7" name="TextBox 6"/>
          <p:cNvSpPr txBox="1"/>
          <p:nvPr/>
        </p:nvSpPr>
        <p:spPr>
          <a:xfrm>
            <a:off x="1108987" y="5318731"/>
            <a:ext cx="3239739" cy="461665"/>
          </a:xfrm>
          <a:prstGeom prst="rect">
            <a:avLst/>
          </a:prstGeom>
          <a:noFill/>
        </p:spPr>
        <p:txBody>
          <a:bodyPr wrap="none" rtlCol="0">
            <a:spAutoFit/>
          </a:bodyPr>
          <a:lstStyle/>
          <a:p>
            <a:r>
              <a:rPr lang="en-US" sz="2400" dirty="0" smtClean="0"/>
              <a:t>Com (                                )</a:t>
            </a:r>
            <a:endParaRPr lang="en-US" sz="2400" dirty="0"/>
          </a:p>
        </p:txBody>
      </p:sp>
      <p:sp>
        <p:nvSpPr>
          <p:cNvPr id="35" name="Oval 34"/>
          <p:cNvSpPr/>
          <p:nvPr/>
        </p:nvSpPr>
        <p:spPr>
          <a:xfrm>
            <a:off x="1941537" y="5377168"/>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36" name="Oval 35"/>
          <p:cNvSpPr/>
          <p:nvPr/>
        </p:nvSpPr>
        <p:spPr>
          <a:xfrm>
            <a:off x="2767805" y="5360842"/>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38" name="Oval 37"/>
          <p:cNvSpPr/>
          <p:nvPr/>
        </p:nvSpPr>
        <p:spPr>
          <a:xfrm>
            <a:off x="3528744" y="5363938"/>
            <a:ext cx="549117" cy="401634"/>
          </a:xfrm>
          <a:prstGeom prst="ellipse">
            <a:avLst/>
          </a:prstGeom>
          <a:solidFill>
            <a:schemeClr val="tx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39" name="Oval 38"/>
          <p:cNvSpPr/>
          <p:nvPr/>
        </p:nvSpPr>
        <p:spPr>
          <a:xfrm>
            <a:off x="2402886" y="5805262"/>
            <a:ext cx="549117" cy="401634"/>
          </a:xfrm>
          <a:prstGeom prst="ellipse">
            <a:avLst/>
          </a:prstGeom>
          <a:solidFill>
            <a:schemeClr val="accent6">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41" name="Oval 40"/>
          <p:cNvSpPr/>
          <p:nvPr/>
        </p:nvSpPr>
        <p:spPr>
          <a:xfrm>
            <a:off x="3250956" y="5826988"/>
            <a:ext cx="549117" cy="401634"/>
          </a:xfrm>
          <a:prstGeom prst="ellipse">
            <a:avLst/>
          </a:prstGeom>
          <a:solidFill>
            <a:srgbClr val="660066"/>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60" name="Oval 59"/>
          <p:cNvSpPr/>
          <p:nvPr/>
        </p:nvSpPr>
        <p:spPr>
          <a:xfrm>
            <a:off x="6736529" y="5730385"/>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61" name="Oval 60"/>
          <p:cNvSpPr/>
          <p:nvPr/>
        </p:nvSpPr>
        <p:spPr>
          <a:xfrm>
            <a:off x="5980592" y="5730385"/>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62" name="Oval 61"/>
          <p:cNvSpPr/>
          <p:nvPr/>
        </p:nvSpPr>
        <p:spPr>
          <a:xfrm>
            <a:off x="5980592" y="6180205"/>
            <a:ext cx="549117" cy="401634"/>
          </a:xfrm>
          <a:prstGeom prst="ellipse">
            <a:avLst/>
          </a:prstGeom>
          <a:solidFill>
            <a:srgbClr val="660066"/>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63" name="Oval 62"/>
          <p:cNvSpPr/>
          <p:nvPr/>
        </p:nvSpPr>
        <p:spPr>
          <a:xfrm>
            <a:off x="6752953" y="6206896"/>
            <a:ext cx="549117" cy="401634"/>
          </a:xfrm>
          <a:prstGeom prst="ellipse">
            <a:avLst/>
          </a:prstGeom>
          <a:solidFill>
            <a:srgbClr val="660066"/>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8" name="TextBox 7"/>
          <p:cNvSpPr txBox="1"/>
          <p:nvPr/>
        </p:nvSpPr>
        <p:spPr>
          <a:xfrm>
            <a:off x="5002433" y="6112179"/>
            <a:ext cx="2604799" cy="461665"/>
          </a:xfrm>
          <a:prstGeom prst="rect">
            <a:avLst/>
          </a:prstGeom>
          <a:noFill/>
        </p:spPr>
        <p:txBody>
          <a:bodyPr wrap="none" rtlCol="0">
            <a:spAutoFit/>
          </a:bodyPr>
          <a:lstStyle/>
          <a:p>
            <a:r>
              <a:rPr lang="en-US" sz="2400" dirty="0" smtClean="0"/>
              <a:t> = Dec(         ,          )</a:t>
            </a:r>
            <a:endParaRPr lang="en-US" sz="2400" dirty="0"/>
          </a:p>
        </p:txBody>
      </p:sp>
      <p:pic>
        <p:nvPicPr>
          <p:cNvPr id="55" name="Picture 54" descr="tick.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54152" y="5734659"/>
            <a:ext cx="667459" cy="891092"/>
          </a:xfrm>
          <a:prstGeom prst="rect">
            <a:avLst/>
          </a:prstGeom>
        </p:spPr>
      </p:pic>
      <p:pic>
        <p:nvPicPr>
          <p:cNvPr id="58" name="Picture 57" descr="tick.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03645" y="5926016"/>
            <a:ext cx="667459" cy="891092"/>
          </a:xfrm>
          <a:prstGeom prst="rect">
            <a:avLst/>
          </a:prstGeom>
        </p:spPr>
      </p:pic>
      <p:sp>
        <p:nvSpPr>
          <p:cNvPr id="59" name="TextBox 58"/>
          <p:cNvSpPr txBox="1"/>
          <p:nvPr/>
        </p:nvSpPr>
        <p:spPr>
          <a:xfrm>
            <a:off x="835697" y="1087388"/>
            <a:ext cx="6758307" cy="461665"/>
          </a:xfrm>
          <a:prstGeom prst="rect">
            <a:avLst/>
          </a:prstGeom>
          <a:noFill/>
        </p:spPr>
        <p:txBody>
          <a:bodyPr wrap="square" rtlCol="0">
            <a:spAutoFit/>
          </a:bodyPr>
          <a:lstStyle/>
          <a:p>
            <a:r>
              <a:rPr lang="en-US" sz="2400" dirty="0" smtClean="0"/>
              <a:t>(</a:t>
            </a:r>
            <a:r>
              <a:rPr lang="en-US" sz="2400" dirty="0" smtClean="0">
                <a:solidFill>
                  <a:srgbClr val="FF0000"/>
                </a:solidFill>
              </a:rPr>
              <a:t>y , y </a:t>
            </a:r>
            <a:r>
              <a:rPr lang="en-US" sz="2400" dirty="0" smtClean="0"/>
              <a:t>, y , y , y )                                       (f , f , f , f , f )</a:t>
            </a:r>
          </a:p>
        </p:txBody>
      </p:sp>
      <p:cxnSp>
        <p:nvCxnSpPr>
          <p:cNvPr id="64" name="Straight Arrow Connector 63"/>
          <p:cNvCxnSpPr/>
          <p:nvPr/>
        </p:nvCxnSpPr>
        <p:spPr>
          <a:xfrm flipV="1">
            <a:off x="2490654" y="1452436"/>
            <a:ext cx="0" cy="593012"/>
          </a:xfrm>
          <a:prstGeom prst="straightConnector1">
            <a:avLst/>
          </a:prstGeom>
          <a:ln>
            <a:solidFill>
              <a:srgbClr val="3366FF"/>
            </a:solidFill>
            <a:tailEnd type="arrow"/>
          </a:ln>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p:nvPr/>
        </p:nvCxnSpPr>
        <p:spPr>
          <a:xfrm flipV="1">
            <a:off x="2110400" y="1478896"/>
            <a:ext cx="0" cy="593012"/>
          </a:xfrm>
          <a:prstGeom prst="straightConnector1">
            <a:avLst/>
          </a:prstGeom>
          <a:ln>
            <a:solidFill>
              <a:srgbClr val="3366FF"/>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84033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hidden"/>
                                      </p:to>
                                    </p:set>
                                  </p:childTnLst>
                                </p:cTn>
                              </p:par>
                              <p:par>
                                <p:cTn id="9" presetID="1" presetClass="entr" presetSubtype="0" fill="hold" grpId="1" nodeType="withEffect">
                                  <p:stCondLst>
                                    <p:cond delay="0"/>
                                  </p:stCondLst>
                                  <p:childTnLst>
                                    <p:set>
                                      <p:cBhvr>
                                        <p:cTn id="10"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59" grpId="0"/>
      <p:bldP spid="59" grpId="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994" y="-59558"/>
            <a:ext cx="8229600" cy="1143000"/>
          </a:xfrm>
        </p:spPr>
        <p:txBody>
          <a:bodyPr>
            <a:normAutofit/>
          </a:bodyPr>
          <a:lstStyle/>
          <a:p>
            <a:r>
              <a:rPr lang="en-US" sz="4000" dirty="0" smtClean="0"/>
              <a:t>Verifiability?</a:t>
            </a:r>
            <a:endParaRPr lang="en-US" sz="2200" dirty="0"/>
          </a:p>
        </p:txBody>
      </p:sp>
      <p:sp>
        <p:nvSpPr>
          <p:cNvPr id="4" name="TextBox 3"/>
          <p:cNvSpPr txBox="1"/>
          <p:nvPr/>
        </p:nvSpPr>
        <p:spPr>
          <a:xfrm>
            <a:off x="-18535" y="854595"/>
            <a:ext cx="9162535" cy="1190853"/>
          </a:xfrm>
          <a:prstGeom prst="rect">
            <a:avLst/>
          </a:prstGeom>
          <a:solidFill>
            <a:schemeClr val="accent1">
              <a:lumMod val="20000"/>
              <a:lumOff val="80000"/>
            </a:schemeClr>
          </a:solidFill>
        </p:spPr>
        <p:txBody>
          <a:bodyPr wrap="square" rtlCol="0">
            <a:spAutoFit/>
          </a:bodyPr>
          <a:lstStyle/>
          <a:p>
            <a:pPr marL="285750" indent="-285750">
              <a:buFont typeface="Arial"/>
              <a:buChar char="•"/>
            </a:pPr>
            <a:endParaRPr lang="en-US" dirty="0"/>
          </a:p>
        </p:txBody>
      </p:sp>
      <p:pic>
        <p:nvPicPr>
          <p:cNvPr id="5" name="Picture 4" descr="setup.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2525" y="854594"/>
            <a:ext cx="871728" cy="871728"/>
          </a:xfrm>
          <a:prstGeom prst="rect">
            <a:avLst/>
          </a:prstGeom>
        </p:spPr>
      </p:pic>
      <p:sp>
        <p:nvSpPr>
          <p:cNvPr id="6" name="TextBox 5"/>
          <p:cNvSpPr txBox="1"/>
          <p:nvPr/>
        </p:nvSpPr>
        <p:spPr>
          <a:xfrm>
            <a:off x="376789" y="1583784"/>
            <a:ext cx="1594533" cy="461665"/>
          </a:xfrm>
          <a:prstGeom prst="rect">
            <a:avLst/>
          </a:prstGeom>
          <a:noFill/>
        </p:spPr>
        <p:txBody>
          <a:bodyPr wrap="square" rtlCol="0">
            <a:spAutoFit/>
          </a:bodyPr>
          <a:lstStyle/>
          <a:p>
            <a:r>
              <a:rPr lang="en-US" sz="2400" dirty="0" err="1" smtClean="0"/>
              <a:t>VFE.Setup</a:t>
            </a:r>
            <a:endParaRPr lang="en-US" sz="2400" dirty="0"/>
          </a:p>
        </p:txBody>
      </p:sp>
      <p:sp>
        <p:nvSpPr>
          <p:cNvPr id="14" name="TextBox 13"/>
          <p:cNvSpPr txBox="1"/>
          <p:nvPr/>
        </p:nvSpPr>
        <p:spPr>
          <a:xfrm>
            <a:off x="2078137" y="1008837"/>
            <a:ext cx="6758307" cy="1200328"/>
          </a:xfrm>
          <a:prstGeom prst="rect">
            <a:avLst/>
          </a:prstGeom>
          <a:noFill/>
        </p:spPr>
        <p:txBody>
          <a:bodyPr wrap="square" rtlCol="0">
            <a:spAutoFit/>
          </a:bodyPr>
          <a:lstStyle/>
          <a:p>
            <a:r>
              <a:rPr lang="en-US" sz="2400" dirty="0" smtClean="0"/>
              <a:t>(</a:t>
            </a:r>
            <a:r>
              <a:rPr lang="en-US" sz="2400" dirty="0" smtClean="0">
                <a:solidFill>
                  <a:srgbClr val="FF0000"/>
                </a:solidFill>
              </a:rPr>
              <a:t>MSK, MPK</a:t>
            </a:r>
            <a:r>
              <a:rPr lang="en-US" sz="2400" dirty="0" smtClean="0"/>
              <a:t>) , (</a:t>
            </a:r>
            <a:r>
              <a:rPr lang="en-US" sz="2400" dirty="0" smtClean="0">
                <a:solidFill>
                  <a:srgbClr val="008000"/>
                </a:solidFill>
              </a:rPr>
              <a:t>MSK, MPK</a:t>
            </a:r>
            <a:r>
              <a:rPr lang="en-US" sz="2400" dirty="0"/>
              <a:t>) , (</a:t>
            </a:r>
            <a:r>
              <a:rPr lang="en-US" sz="2400" dirty="0">
                <a:solidFill>
                  <a:srgbClr val="0000FF"/>
                </a:solidFill>
              </a:rPr>
              <a:t>MSK, MPK</a:t>
            </a:r>
            <a:r>
              <a:rPr lang="en-US" sz="2400" dirty="0"/>
              <a:t>) , </a:t>
            </a:r>
            <a:endParaRPr lang="en-US" sz="2400" dirty="0" smtClean="0"/>
          </a:p>
          <a:p>
            <a:r>
              <a:rPr lang="en-US" sz="2400" dirty="0" smtClean="0"/>
              <a:t>(</a:t>
            </a:r>
            <a:r>
              <a:rPr lang="en-US" sz="2400" dirty="0">
                <a:solidFill>
                  <a:schemeClr val="accent6">
                    <a:lumMod val="75000"/>
                  </a:schemeClr>
                </a:solidFill>
              </a:rPr>
              <a:t>MSK, MPK</a:t>
            </a:r>
            <a:r>
              <a:rPr lang="en-US" sz="2400" dirty="0"/>
              <a:t>) </a:t>
            </a:r>
            <a:r>
              <a:rPr lang="en-US" sz="2400" dirty="0" smtClean="0"/>
              <a:t>, </a:t>
            </a:r>
            <a:r>
              <a:rPr lang="en-US" sz="2400" dirty="0"/>
              <a:t>(</a:t>
            </a:r>
            <a:r>
              <a:rPr lang="en-US" sz="2400" dirty="0">
                <a:solidFill>
                  <a:srgbClr val="660066"/>
                </a:solidFill>
              </a:rPr>
              <a:t>MSK, MPK</a:t>
            </a:r>
            <a:r>
              <a:rPr lang="en-US" sz="2400" dirty="0"/>
              <a:t>) </a:t>
            </a:r>
            <a:r>
              <a:rPr lang="en-US" sz="2400" dirty="0" smtClean="0"/>
              <a:t>, Z </a:t>
            </a:r>
            <a:endParaRPr lang="en-US" sz="2400" dirty="0"/>
          </a:p>
          <a:p>
            <a:endParaRPr lang="en-US" sz="2400" dirty="0" smtClean="0"/>
          </a:p>
        </p:txBody>
      </p:sp>
      <p:sp>
        <p:nvSpPr>
          <p:cNvPr id="23" name="TextBox 22"/>
          <p:cNvSpPr txBox="1"/>
          <p:nvPr/>
        </p:nvSpPr>
        <p:spPr>
          <a:xfrm>
            <a:off x="-18535" y="2045448"/>
            <a:ext cx="4557114" cy="4812551"/>
          </a:xfrm>
          <a:prstGeom prst="rect">
            <a:avLst/>
          </a:prstGeom>
          <a:solidFill>
            <a:schemeClr val="accent3">
              <a:lumMod val="40000"/>
              <a:lumOff val="60000"/>
            </a:schemeClr>
          </a:solidFill>
        </p:spPr>
        <p:txBody>
          <a:bodyPr wrap="square" rtlCol="0">
            <a:spAutoFit/>
          </a:bodyPr>
          <a:lstStyle/>
          <a:p>
            <a:endParaRPr lang="en-US" dirty="0"/>
          </a:p>
        </p:txBody>
      </p:sp>
      <p:pic>
        <p:nvPicPr>
          <p:cNvPr id="25" name="Picture 24" descr="encryp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9102" y="2095586"/>
            <a:ext cx="871728" cy="871728"/>
          </a:xfrm>
          <a:prstGeom prst="rect">
            <a:avLst/>
          </a:prstGeom>
        </p:spPr>
      </p:pic>
      <p:sp>
        <p:nvSpPr>
          <p:cNvPr id="27" name="TextBox 26"/>
          <p:cNvSpPr txBox="1"/>
          <p:nvPr/>
        </p:nvSpPr>
        <p:spPr>
          <a:xfrm>
            <a:off x="492656" y="2131120"/>
            <a:ext cx="1883629" cy="461665"/>
          </a:xfrm>
          <a:prstGeom prst="rect">
            <a:avLst/>
          </a:prstGeom>
          <a:noFill/>
        </p:spPr>
        <p:txBody>
          <a:bodyPr wrap="square" rtlCol="0">
            <a:spAutoFit/>
          </a:bodyPr>
          <a:lstStyle/>
          <a:p>
            <a:r>
              <a:rPr lang="en-US" sz="2400" dirty="0" smtClean="0"/>
              <a:t>   x</a:t>
            </a:r>
            <a:endParaRPr lang="en-US" sz="2400" dirty="0"/>
          </a:p>
        </p:txBody>
      </p:sp>
      <p:sp>
        <p:nvSpPr>
          <p:cNvPr id="31" name="TextBox 30"/>
          <p:cNvSpPr txBox="1"/>
          <p:nvPr/>
        </p:nvSpPr>
        <p:spPr>
          <a:xfrm>
            <a:off x="68252" y="2973548"/>
            <a:ext cx="6751765" cy="1200328"/>
          </a:xfrm>
          <a:prstGeom prst="rect">
            <a:avLst/>
          </a:prstGeom>
          <a:noFill/>
        </p:spPr>
        <p:txBody>
          <a:bodyPr wrap="square" rtlCol="0">
            <a:spAutoFit/>
          </a:bodyPr>
          <a:lstStyle/>
          <a:p>
            <a:pPr marL="342900" indent="-342900">
              <a:buFont typeface="Arial"/>
              <a:buChar char="•"/>
            </a:pPr>
            <a:r>
              <a:rPr lang="en-US" sz="2400" dirty="0" smtClean="0"/>
              <a:t>Compute</a:t>
            </a:r>
            <a:r>
              <a:rPr lang="en-US" sz="2400" dirty="0"/>
              <a:t>	</a:t>
            </a:r>
            <a:r>
              <a:rPr lang="en-US" sz="2400" dirty="0" smtClean="0"/>
              <a:t>      ,           ,                                                                                           </a:t>
            </a:r>
          </a:p>
          <a:p>
            <a:r>
              <a:rPr lang="en-US" sz="2400" dirty="0"/>
              <a:t> </a:t>
            </a:r>
            <a:r>
              <a:rPr lang="en-US" sz="2400" dirty="0" smtClean="0"/>
              <a:t>                                       , </a:t>
            </a:r>
          </a:p>
          <a:p>
            <a:pPr marL="342900" indent="-342900">
              <a:buFont typeface="Arial"/>
              <a:buChar char="•"/>
            </a:pPr>
            <a:r>
              <a:rPr lang="en-US" sz="2400" dirty="0" smtClean="0"/>
              <a:t>Compute a NIWI </a:t>
            </a:r>
            <a:r>
              <a:rPr lang="en-US" sz="2400" dirty="0" err="1" smtClean="0"/>
              <a:t>Π</a:t>
            </a:r>
            <a:r>
              <a:rPr lang="en-US" sz="2400" dirty="0" smtClean="0"/>
              <a:t> :</a:t>
            </a:r>
            <a:endParaRPr lang="en-US" sz="2400" dirty="0"/>
          </a:p>
        </p:txBody>
      </p:sp>
      <p:sp>
        <p:nvSpPr>
          <p:cNvPr id="40" name="Oval 39"/>
          <p:cNvSpPr/>
          <p:nvPr/>
        </p:nvSpPr>
        <p:spPr>
          <a:xfrm>
            <a:off x="1784531" y="2969040"/>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48" name="TextBox 47"/>
          <p:cNvSpPr txBox="1"/>
          <p:nvPr/>
        </p:nvSpPr>
        <p:spPr>
          <a:xfrm>
            <a:off x="2941234" y="4451755"/>
            <a:ext cx="705063" cy="461665"/>
          </a:xfrm>
          <a:prstGeom prst="rect">
            <a:avLst/>
          </a:prstGeom>
          <a:noFill/>
        </p:spPr>
        <p:txBody>
          <a:bodyPr wrap="square" rtlCol="0">
            <a:spAutoFit/>
          </a:bodyPr>
          <a:lstStyle/>
          <a:p>
            <a:r>
              <a:rPr lang="en-US" sz="2400" dirty="0" smtClean="0"/>
              <a:t> </a:t>
            </a:r>
            <a:endParaRPr lang="en-US" sz="2400" dirty="0"/>
          </a:p>
        </p:txBody>
      </p:sp>
      <p:sp>
        <p:nvSpPr>
          <p:cNvPr id="50" name="TextBox 49"/>
          <p:cNvSpPr txBox="1"/>
          <p:nvPr/>
        </p:nvSpPr>
        <p:spPr>
          <a:xfrm>
            <a:off x="2183643" y="5220199"/>
            <a:ext cx="2354936" cy="461665"/>
          </a:xfrm>
          <a:prstGeom prst="rect">
            <a:avLst/>
          </a:prstGeom>
          <a:noFill/>
        </p:spPr>
        <p:txBody>
          <a:bodyPr wrap="square" rtlCol="0">
            <a:spAutoFit/>
          </a:bodyPr>
          <a:lstStyle/>
          <a:p>
            <a:r>
              <a:rPr lang="en-US" sz="2400" dirty="0" smtClean="0"/>
              <a:t>    </a:t>
            </a:r>
            <a:endParaRPr lang="en-US" sz="2400" dirty="0"/>
          </a:p>
        </p:txBody>
      </p:sp>
      <p:cxnSp>
        <p:nvCxnSpPr>
          <p:cNvPr id="20" name="Straight Arrow Connector 19"/>
          <p:cNvCxnSpPr/>
          <p:nvPr/>
        </p:nvCxnSpPr>
        <p:spPr>
          <a:xfrm flipV="1">
            <a:off x="468530" y="2553862"/>
            <a:ext cx="993738" cy="5584"/>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2" name="Oval 21"/>
          <p:cNvSpPr/>
          <p:nvPr/>
        </p:nvSpPr>
        <p:spPr>
          <a:xfrm>
            <a:off x="2610799" y="2952714"/>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24" name="Rectangle 23"/>
          <p:cNvSpPr/>
          <p:nvPr/>
        </p:nvSpPr>
        <p:spPr>
          <a:xfrm>
            <a:off x="492656" y="4152792"/>
            <a:ext cx="3859425" cy="2670550"/>
          </a:xfrm>
          <a:prstGeom prst="rect">
            <a:avLst/>
          </a:prstGeom>
          <a:solidFill>
            <a:schemeClr val="bg1">
              <a:alpha val="0"/>
            </a:schemeClr>
          </a:solidFill>
          <a:ln w="158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tx1"/>
              </a:solidFill>
            </a:endParaRPr>
          </a:p>
        </p:txBody>
      </p:sp>
      <p:sp>
        <p:nvSpPr>
          <p:cNvPr id="10" name="TextBox 9"/>
          <p:cNvSpPr txBox="1"/>
          <p:nvPr/>
        </p:nvSpPr>
        <p:spPr>
          <a:xfrm>
            <a:off x="622266" y="4184268"/>
            <a:ext cx="4172269" cy="2677656"/>
          </a:xfrm>
          <a:prstGeom prst="rect">
            <a:avLst/>
          </a:prstGeom>
          <a:noFill/>
        </p:spPr>
        <p:txBody>
          <a:bodyPr wrap="square" rtlCol="0">
            <a:spAutoFit/>
          </a:bodyPr>
          <a:lstStyle/>
          <a:p>
            <a:pPr marL="342900" indent="-342900">
              <a:buFont typeface="Wingdings" charset="2"/>
              <a:buChar char="Ø"/>
            </a:pPr>
            <a:r>
              <a:rPr lang="en-US" sz="2400" dirty="0"/>
              <a:t>4</a:t>
            </a:r>
            <a:r>
              <a:rPr lang="en-US" sz="2400" dirty="0" smtClean="0"/>
              <a:t> of them encrypt x  </a:t>
            </a:r>
          </a:p>
          <a:p>
            <a:pPr lvl="2"/>
            <a:r>
              <a:rPr lang="en-US" sz="2400" dirty="0" smtClean="0"/>
              <a:t>      (OR)</a:t>
            </a:r>
            <a:endParaRPr lang="en-US" sz="2400" dirty="0"/>
          </a:p>
          <a:p>
            <a:pPr marL="342900" indent="-342900">
              <a:buFont typeface="Wingdings" charset="2"/>
              <a:buChar char="Ø"/>
            </a:pPr>
            <a:r>
              <a:rPr lang="en-US" sz="2400" dirty="0" smtClean="0"/>
              <a:t> 2 encrypt x  AND</a:t>
            </a:r>
          </a:p>
          <a:p>
            <a:r>
              <a:rPr lang="en-US" sz="2400" dirty="0" smtClean="0"/>
              <a:t>Z = </a:t>
            </a:r>
          </a:p>
          <a:p>
            <a:pPr lvl="2"/>
            <a:r>
              <a:rPr lang="en-US" sz="2400" dirty="0" smtClean="0"/>
              <a:t>	</a:t>
            </a:r>
            <a:endParaRPr lang="en-US" sz="2400" dirty="0"/>
          </a:p>
          <a:p>
            <a:endParaRPr lang="en-US" sz="2400" dirty="0" smtClean="0"/>
          </a:p>
          <a:p>
            <a:pPr marL="342900" indent="-342900">
              <a:buFont typeface="Wingdings" charset="2"/>
              <a:buChar char="Ø"/>
            </a:pPr>
            <a:endParaRPr lang="en-US" sz="2400" dirty="0"/>
          </a:p>
        </p:txBody>
      </p:sp>
      <p:sp>
        <p:nvSpPr>
          <p:cNvPr id="34" name="TextBox 33"/>
          <p:cNvSpPr txBox="1"/>
          <p:nvPr/>
        </p:nvSpPr>
        <p:spPr>
          <a:xfrm>
            <a:off x="4564497" y="2045479"/>
            <a:ext cx="4557114" cy="4812551"/>
          </a:xfrm>
          <a:prstGeom prst="rect">
            <a:avLst/>
          </a:prstGeom>
          <a:solidFill>
            <a:schemeClr val="accent2">
              <a:lumMod val="60000"/>
              <a:lumOff val="40000"/>
            </a:schemeClr>
          </a:solidFill>
        </p:spPr>
        <p:txBody>
          <a:bodyPr wrap="square" rtlCol="0">
            <a:spAutoFit/>
          </a:bodyPr>
          <a:lstStyle/>
          <a:p>
            <a:endParaRPr lang="en-US" dirty="0"/>
          </a:p>
        </p:txBody>
      </p:sp>
      <p:sp>
        <p:nvSpPr>
          <p:cNvPr id="37" name="TextBox 36"/>
          <p:cNvSpPr txBox="1"/>
          <p:nvPr/>
        </p:nvSpPr>
        <p:spPr>
          <a:xfrm>
            <a:off x="5075688" y="2131151"/>
            <a:ext cx="1883629" cy="461665"/>
          </a:xfrm>
          <a:prstGeom prst="rect">
            <a:avLst/>
          </a:prstGeom>
          <a:noFill/>
        </p:spPr>
        <p:txBody>
          <a:bodyPr wrap="square" rtlCol="0">
            <a:spAutoFit/>
          </a:bodyPr>
          <a:lstStyle/>
          <a:p>
            <a:r>
              <a:rPr lang="en-US" sz="2400" dirty="0" smtClean="0"/>
              <a:t>   </a:t>
            </a:r>
            <a:r>
              <a:rPr lang="en-US" sz="2400" dirty="0"/>
              <a:t>f</a:t>
            </a:r>
          </a:p>
        </p:txBody>
      </p:sp>
      <p:cxnSp>
        <p:nvCxnSpPr>
          <p:cNvPr id="51" name="Straight Arrow Connector 50"/>
          <p:cNvCxnSpPr/>
          <p:nvPr/>
        </p:nvCxnSpPr>
        <p:spPr>
          <a:xfrm flipV="1">
            <a:off x="5136441" y="2559446"/>
            <a:ext cx="993738" cy="5584"/>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pic>
        <p:nvPicPr>
          <p:cNvPr id="53" name="Picture 52" descr="keygen.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31159" y="2095586"/>
            <a:ext cx="1031195" cy="774821"/>
          </a:xfrm>
          <a:prstGeom prst="rect">
            <a:avLst/>
          </a:prstGeom>
        </p:spPr>
      </p:pic>
      <p:sp>
        <p:nvSpPr>
          <p:cNvPr id="52" name="Oval 51"/>
          <p:cNvSpPr/>
          <p:nvPr/>
        </p:nvSpPr>
        <p:spPr>
          <a:xfrm>
            <a:off x="3371738" y="2955810"/>
            <a:ext cx="549117" cy="401634"/>
          </a:xfrm>
          <a:prstGeom prst="ellipse">
            <a:avLst/>
          </a:prstGeom>
          <a:solidFill>
            <a:schemeClr val="tx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43" name="Oval 42"/>
          <p:cNvSpPr/>
          <p:nvPr/>
        </p:nvSpPr>
        <p:spPr>
          <a:xfrm>
            <a:off x="2245880" y="3397134"/>
            <a:ext cx="549117" cy="401634"/>
          </a:xfrm>
          <a:prstGeom prst="ellipse">
            <a:avLst/>
          </a:prstGeom>
          <a:solidFill>
            <a:schemeClr val="accent6">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44" name="Oval 43"/>
          <p:cNvSpPr/>
          <p:nvPr/>
        </p:nvSpPr>
        <p:spPr>
          <a:xfrm>
            <a:off x="3093950" y="3418860"/>
            <a:ext cx="549117" cy="401634"/>
          </a:xfrm>
          <a:prstGeom prst="ellipse">
            <a:avLst/>
          </a:prstGeom>
          <a:solidFill>
            <a:srgbClr val="660066"/>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45" name="TextBox 44"/>
          <p:cNvSpPr txBox="1"/>
          <p:nvPr/>
        </p:nvSpPr>
        <p:spPr>
          <a:xfrm>
            <a:off x="4524045" y="2967314"/>
            <a:ext cx="6751765" cy="1200328"/>
          </a:xfrm>
          <a:prstGeom prst="rect">
            <a:avLst/>
          </a:prstGeom>
          <a:noFill/>
        </p:spPr>
        <p:txBody>
          <a:bodyPr wrap="square" rtlCol="0">
            <a:spAutoFit/>
          </a:bodyPr>
          <a:lstStyle/>
          <a:p>
            <a:pPr marL="342900" indent="-342900">
              <a:buFont typeface="Arial"/>
              <a:buChar char="•"/>
            </a:pPr>
            <a:r>
              <a:rPr lang="en-US" sz="2400" dirty="0" smtClean="0"/>
              <a:t>Compute</a:t>
            </a:r>
            <a:r>
              <a:rPr lang="en-US" sz="2400" dirty="0"/>
              <a:t>	</a:t>
            </a:r>
            <a:r>
              <a:rPr lang="en-US" sz="2400" dirty="0" smtClean="0"/>
              <a:t>      ,           ,                                                                                           </a:t>
            </a:r>
          </a:p>
          <a:p>
            <a:r>
              <a:rPr lang="en-US" sz="2400" dirty="0"/>
              <a:t> </a:t>
            </a:r>
            <a:r>
              <a:rPr lang="en-US" sz="2400" dirty="0" smtClean="0"/>
              <a:t>                                       , </a:t>
            </a:r>
          </a:p>
          <a:p>
            <a:pPr marL="342900" indent="-342900">
              <a:buFont typeface="Arial"/>
              <a:buChar char="•"/>
            </a:pPr>
            <a:r>
              <a:rPr lang="en-US" sz="2400" dirty="0" smtClean="0"/>
              <a:t>Compute a NIWI </a:t>
            </a:r>
            <a:r>
              <a:rPr lang="en-US" sz="2400" dirty="0" err="1" smtClean="0"/>
              <a:t>Π</a:t>
            </a:r>
            <a:r>
              <a:rPr lang="en-US" sz="2400" dirty="0" smtClean="0"/>
              <a:t>’ :</a:t>
            </a:r>
            <a:endParaRPr lang="en-US" sz="2400" dirty="0"/>
          </a:p>
        </p:txBody>
      </p:sp>
      <p:sp>
        <p:nvSpPr>
          <p:cNvPr id="46" name="Oval 45"/>
          <p:cNvSpPr/>
          <p:nvPr/>
        </p:nvSpPr>
        <p:spPr>
          <a:xfrm>
            <a:off x="6187412" y="2962806"/>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49" name="Oval 48"/>
          <p:cNvSpPr/>
          <p:nvPr/>
        </p:nvSpPr>
        <p:spPr>
          <a:xfrm>
            <a:off x="6947540" y="2946480"/>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56" name="Rectangle 55"/>
          <p:cNvSpPr/>
          <p:nvPr/>
        </p:nvSpPr>
        <p:spPr>
          <a:xfrm>
            <a:off x="4776485" y="4146558"/>
            <a:ext cx="4301879" cy="2670550"/>
          </a:xfrm>
          <a:prstGeom prst="rect">
            <a:avLst/>
          </a:prstGeom>
          <a:solidFill>
            <a:schemeClr val="bg1">
              <a:alpha val="0"/>
            </a:schemeClr>
          </a:solidFill>
          <a:ln w="158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tx1"/>
              </a:solidFill>
            </a:endParaRPr>
          </a:p>
        </p:txBody>
      </p:sp>
      <p:sp>
        <p:nvSpPr>
          <p:cNvPr id="57" name="TextBox 56"/>
          <p:cNvSpPr txBox="1"/>
          <p:nvPr/>
        </p:nvSpPr>
        <p:spPr>
          <a:xfrm>
            <a:off x="4866411" y="4178034"/>
            <a:ext cx="4172269" cy="3785652"/>
          </a:xfrm>
          <a:prstGeom prst="rect">
            <a:avLst/>
          </a:prstGeom>
          <a:noFill/>
        </p:spPr>
        <p:txBody>
          <a:bodyPr wrap="square" rtlCol="0">
            <a:spAutoFit/>
          </a:bodyPr>
          <a:lstStyle/>
          <a:p>
            <a:pPr marL="342900" indent="-342900">
              <a:buFont typeface="Wingdings" charset="2"/>
              <a:buChar char="Ø"/>
            </a:pPr>
            <a:r>
              <a:rPr lang="en-US" sz="2400" dirty="0" smtClean="0"/>
              <a:t>All 5 are keys for f  </a:t>
            </a:r>
          </a:p>
          <a:p>
            <a:pPr lvl="2"/>
            <a:r>
              <a:rPr lang="en-US" sz="2400" dirty="0" smtClean="0"/>
              <a:t>      (OR)</a:t>
            </a:r>
            <a:endParaRPr lang="en-US" sz="2400" dirty="0"/>
          </a:p>
          <a:p>
            <a:pPr marL="342900" indent="-342900">
              <a:buFont typeface="Wingdings" charset="2"/>
              <a:buChar char="Ø"/>
            </a:pPr>
            <a:r>
              <a:rPr lang="en-US" sz="2400" dirty="0" smtClean="0"/>
              <a:t> 4 are keys for f  AND</a:t>
            </a:r>
          </a:p>
          <a:p>
            <a:r>
              <a:rPr lang="en-US" sz="2400" dirty="0" smtClean="0"/>
              <a:t>	Z =  Com(…) such that</a:t>
            </a:r>
          </a:p>
          <a:p>
            <a:r>
              <a:rPr lang="en-US" sz="2400" dirty="0" smtClean="0"/>
              <a:t>      Dec(         ,          ) = ….</a:t>
            </a:r>
          </a:p>
          <a:p>
            <a:r>
              <a:rPr lang="en-US" sz="2400" dirty="0"/>
              <a:t> </a:t>
            </a:r>
            <a:r>
              <a:rPr lang="en-US" sz="2400" dirty="0" smtClean="0"/>
              <a:t>    </a:t>
            </a:r>
          </a:p>
          <a:p>
            <a:r>
              <a:rPr lang="en-US" sz="2400" dirty="0"/>
              <a:t>	</a:t>
            </a:r>
            <a:endParaRPr lang="en-US" sz="2400" dirty="0" smtClean="0"/>
          </a:p>
          <a:p>
            <a:pPr lvl="2"/>
            <a:r>
              <a:rPr lang="en-US" sz="2400" dirty="0" smtClean="0"/>
              <a:t>	</a:t>
            </a:r>
            <a:endParaRPr lang="en-US" sz="2400" dirty="0"/>
          </a:p>
          <a:p>
            <a:endParaRPr lang="en-US" sz="2400" dirty="0" smtClean="0"/>
          </a:p>
          <a:p>
            <a:pPr marL="342900" indent="-342900">
              <a:buFont typeface="Wingdings" charset="2"/>
              <a:buChar char="Ø"/>
            </a:pPr>
            <a:endParaRPr lang="en-US" sz="2400" dirty="0"/>
          </a:p>
        </p:txBody>
      </p:sp>
      <p:sp>
        <p:nvSpPr>
          <p:cNvPr id="65" name="Oval 64"/>
          <p:cNvSpPr/>
          <p:nvPr/>
        </p:nvSpPr>
        <p:spPr>
          <a:xfrm>
            <a:off x="7801075" y="2949576"/>
            <a:ext cx="549117" cy="401634"/>
          </a:xfrm>
          <a:prstGeom prst="ellipse">
            <a:avLst/>
          </a:prstGeom>
          <a:solidFill>
            <a:schemeClr val="tx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66" name="Oval 65"/>
          <p:cNvSpPr/>
          <p:nvPr/>
        </p:nvSpPr>
        <p:spPr>
          <a:xfrm>
            <a:off x="6529709" y="3390900"/>
            <a:ext cx="549117" cy="401634"/>
          </a:xfrm>
          <a:prstGeom prst="ellipse">
            <a:avLst/>
          </a:prstGeom>
          <a:solidFill>
            <a:schemeClr val="accent6">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67" name="Oval 66"/>
          <p:cNvSpPr/>
          <p:nvPr/>
        </p:nvSpPr>
        <p:spPr>
          <a:xfrm>
            <a:off x="7510059" y="3412626"/>
            <a:ext cx="549117" cy="401634"/>
          </a:xfrm>
          <a:prstGeom prst="ellipse">
            <a:avLst/>
          </a:prstGeom>
          <a:solidFill>
            <a:srgbClr val="660066"/>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7" name="TextBox 6"/>
          <p:cNvSpPr txBox="1"/>
          <p:nvPr/>
        </p:nvSpPr>
        <p:spPr>
          <a:xfrm>
            <a:off x="1108987" y="5318731"/>
            <a:ext cx="3239739" cy="461665"/>
          </a:xfrm>
          <a:prstGeom prst="rect">
            <a:avLst/>
          </a:prstGeom>
          <a:noFill/>
        </p:spPr>
        <p:txBody>
          <a:bodyPr wrap="none" rtlCol="0">
            <a:spAutoFit/>
          </a:bodyPr>
          <a:lstStyle/>
          <a:p>
            <a:r>
              <a:rPr lang="en-US" sz="2400" dirty="0" smtClean="0"/>
              <a:t>Com (                                )</a:t>
            </a:r>
            <a:endParaRPr lang="en-US" sz="2400" dirty="0"/>
          </a:p>
        </p:txBody>
      </p:sp>
      <p:sp>
        <p:nvSpPr>
          <p:cNvPr id="35" name="Oval 34"/>
          <p:cNvSpPr/>
          <p:nvPr/>
        </p:nvSpPr>
        <p:spPr>
          <a:xfrm>
            <a:off x="1941537" y="5377168"/>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36" name="Oval 35"/>
          <p:cNvSpPr/>
          <p:nvPr/>
        </p:nvSpPr>
        <p:spPr>
          <a:xfrm>
            <a:off x="2767805" y="5360842"/>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38" name="Oval 37"/>
          <p:cNvSpPr/>
          <p:nvPr/>
        </p:nvSpPr>
        <p:spPr>
          <a:xfrm>
            <a:off x="3528744" y="5363938"/>
            <a:ext cx="549117" cy="401634"/>
          </a:xfrm>
          <a:prstGeom prst="ellipse">
            <a:avLst/>
          </a:prstGeom>
          <a:solidFill>
            <a:schemeClr val="tx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39" name="Oval 38"/>
          <p:cNvSpPr/>
          <p:nvPr/>
        </p:nvSpPr>
        <p:spPr>
          <a:xfrm>
            <a:off x="2402886" y="5805262"/>
            <a:ext cx="549117" cy="401634"/>
          </a:xfrm>
          <a:prstGeom prst="ellipse">
            <a:avLst/>
          </a:prstGeom>
          <a:solidFill>
            <a:schemeClr val="accent6">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41" name="Oval 40"/>
          <p:cNvSpPr/>
          <p:nvPr/>
        </p:nvSpPr>
        <p:spPr>
          <a:xfrm>
            <a:off x="3250956" y="5826988"/>
            <a:ext cx="549117" cy="401634"/>
          </a:xfrm>
          <a:prstGeom prst="ellipse">
            <a:avLst/>
          </a:prstGeom>
          <a:solidFill>
            <a:srgbClr val="660066"/>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60" name="Oval 59"/>
          <p:cNvSpPr/>
          <p:nvPr/>
        </p:nvSpPr>
        <p:spPr>
          <a:xfrm>
            <a:off x="6736529" y="5730385"/>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61" name="Oval 60"/>
          <p:cNvSpPr/>
          <p:nvPr/>
        </p:nvSpPr>
        <p:spPr>
          <a:xfrm>
            <a:off x="5980592" y="5730385"/>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62" name="Oval 61"/>
          <p:cNvSpPr/>
          <p:nvPr/>
        </p:nvSpPr>
        <p:spPr>
          <a:xfrm>
            <a:off x="5980592" y="6180205"/>
            <a:ext cx="549117" cy="401634"/>
          </a:xfrm>
          <a:prstGeom prst="ellipse">
            <a:avLst/>
          </a:prstGeom>
          <a:solidFill>
            <a:srgbClr val="660066"/>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63" name="Oval 62"/>
          <p:cNvSpPr/>
          <p:nvPr/>
        </p:nvSpPr>
        <p:spPr>
          <a:xfrm>
            <a:off x="6752953" y="6206896"/>
            <a:ext cx="549117" cy="401634"/>
          </a:xfrm>
          <a:prstGeom prst="ellipse">
            <a:avLst/>
          </a:prstGeom>
          <a:solidFill>
            <a:srgbClr val="660066"/>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8" name="TextBox 7"/>
          <p:cNvSpPr txBox="1"/>
          <p:nvPr/>
        </p:nvSpPr>
        <p:spPr>
          <a:xfrm>
            <a:off x="5002433" y="6112179"/>
            <a:ext cx="2604799" cy="461665"/>
          </a:xfrm>
          <a:prstGeom prst="rect">
            <a:avLst/>
          </a:prstGeom>
          <a:noFill/>
        </p:spPr>
        <p:txBody>
          <a:bodyPr wrap="none" rtlCol="0">
            <a:spAutoFit/>
          </a:bodyPr>
          <a:lstStyle/>
          <a:p>
            <a:r>
              <a:rPr lang="en-US" sz="2400" dirty="0" smtClean="0"/>
              <a:t> = Dec(         ,          )</a:t>
            </a:r>
            <a:endParaRPr lang="en-US" sz="2400" dirty="0"/>
          </a:p>
        </p:txBody>
      </p:sp>
      <p:pic>
        <p:nvPicPr>
          <p:cNvPr id="58" name="Picture 57" descr="tick.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07864" y="5666633"/>
            <a:ext cx="667459" cy="891092"/>
          </a:xfrm>
          <a:prstGeom prst="rect">
            <a:avLst/>
          </a:prstGeom>
        </p:spPr>
      </p:pic>
      <p:pic>
        <p:nvPicPr>
          <p:cNvPr id="59" name="Picture 58" descr="tick.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03645" y="5926016"/>
            <a:ext cx="667459" cy="891092"/>
          </a:xfrm>
          <a:prstGeom prst="rect">
            <a:avLst/>
          </a:prstGeom>
        </p:spPr>
      </p:pic>
      <p:sp>
        <p:nvSpPr>
          <p:cNvPr id="47" name="Rounded Rectangle 46"/>
          <p:cNvSpPr/>
          <p:nvPr/>
        </p:nvSpPr>
        <p:spPr>
          <a:xfrm>
            <a:off x="622267" y="2403023"/>
            <a:ext cx="7586217" cy="1086913"/>
          </a:xfrm>
          <a:prstGeom prst="roundRect">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All of them would decrypt to f(x)</a:t>
            </a:r>
            <a:endParaRPr lang="en-US" sz="2400" dirty="0">
              <a:solidFill>
                <a:schemeClr val="bg1"/>
              </a:solidFill>
            </a:endParaRPr>
          </a:p>
        </p:txBody>
      </p:sp>
    </p:spTree>
    <p:extLst>
      <p:ext uri="{BB962C8B-B14F-4D97-AF65-F5344CB8AC3E}">
        <p14:creationId xmlns:p14="http://schemas.microsoft.com/office/powerpoint/2010/main" val="706131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7" grpId="1"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994" y="-59558"/>
            <a:ext cx="8229600" cy="1143000"/>
          </a:xfrm>
        </p:spPr>
        <p:txBody>
          <a:bodyPr>
            <a:normAutofit/>
          </a:bodyPr>
          <a:lstStyle/>
          <a:p>
            <a:r>
              <a:rPr lang="en-US" sz="4000" dirty="0" smtClean="0"/>
              <a:t>Verifiability lost!</a:t>
            </a:r>
            <a:endParaRPr lang="en-US" sz="2200" dirty="0"/>
          </a:p>
        </p:txBody>
      </p:sp>
      <p:sp>
        <p:nvSpPr>
          <p:cNvPr id="4" name="TextBox 3"/>
          <p:cNvSpPr txBox="1"/>
          <p:nvPr/>
        </p:nvSpPr>
        <p:spPr>
          <a:xfrm>
            <a:off x="-18535" y="854595"/>
            <a:ext cx="9162535" cy="1190853"/>
          </a:xfrm>
          <a:prstGeom prst="rect">
            <a:avLst/>
          </a:prstGeom>
          <a:solidFill>
            <a:schemeClr val="accent1">
              <a:lumMod val="20000"/>
              <a:lumOff val="80000"/>
            </a:schemeClr>
          </a:solidFill>
        </p:spPr>
        <p:txBody>
          <a:bodyPr wrap="square" rtlCol="0">
            <a:spAutoFit/>
          </a:bodyPr>
          <a:lstStyle/>
          <a:p>
            <a:pPr marL="285750" indent="-285750">
              <a:buFont typeface="Arial"/>
              <a:buChar char="•"/>
            </a:pPr>
            <a:endParaRPr lang="en-US" dirty="0"/>
          </a:p>
        </p:txBody>
      </p:sp>
      <p:pic>
        <p:nvPicPr>
          <p:cNvPr id="5" name="Picture 4" descr="setup.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2525" y="854594"/>
            <a:ext cx="871728" cy="871728"/>
          </a:xfrm>
          <a:prstGeom prst="rect">
            <a:avLst/>
          </a:prstGeom>
        </p:spPr>
      </p:pic>
      <p:sp>
        <p:nvSpPr>
          <p:cNvPr id="6" name="TextBox 5"/>
          <p:cNvSpPr txBox="1"/>
          <p:nvPr/>
        </p:nvSpPr>
        <p:spPr>
          <a:xfrm>
            <a:off x="376789" y="1583784"/>
            <a:ext cx="1594533" cy="461665"/>
          </a:xfrm>
          <a:prstGeom prst="rect">
            <a:avLst/>
          </a:prstGeom>
          <a:noFill/>
        </p:spPr>
        <p:txBody>
          <a:bodyPr wrap="square" rtlCol="0">
            <a:spAutoFit/>
          </a:bodyPr>
          <a:lstStyle/>
          <a:p>
            <a:r>
              <a:rPr lang="en-US" sz="2400" dirty="0" err="1" smtClean="0"/>
              <a:t>VFE.Setup</a:t>
            </a:r>
            <a:endParaRPr lang="en-US" sz="2400" dirty="0"/>
          </a:p>
        </p:txBody>
      </p:sp>
      <p:sp>
        <p:nvSpPr>
          <p:cNvPr id="14" name="TextBox 13"/>
          <p:cNvSpPr txBox="1"/>
          <p:nvPr/>
        </p:nvSpPr>
        <p:spPr>
          <a:xfrm>
            <a:off x="2078137" y="1008837"/>
            <a:ext cx="6758307" cy="1200328"/>
          </a:xfrm>
          <a:prstGeom prst="rect">
            <a:avLst/>
          </a:prstGeom>
          <a:noFill/>
        </p:spPr>
        <p:txBody>
          <a:bodyPr wrap="square" rtlCol="0">
            <a:spAutoFit/>
          </a:bodyPr>
          <a:lstStyle/>
          <a:p>
            <a:r>
              <a:rPr lang="en-US" sz="2400" dirty="0" smtClean="0"/>
              <a:t>(</a:t>
            </a:r>
            <a:r>
              <a:rPr lang="en-US" sz="2400" dirty="0" smtClean="0">
                <a:solidFill>
                  <a:srgbClr val="FF0000"/>
                </a:solidFill>
              </a:rPr>
              <a:t>MSK, MPK</a:t>
            </a:r>
            <a:r>
              <a:rPr lang="en-US" sz="2400" dirty="0" smtClean="0"/>
              <a:t>) , (</a:t>
            </a:r>
            <a:r>
              <a:rPr lang="en-US" sz="2400" dirty="0" smtClean="0">
                <a:solidFill>
                  <a:srgbClr val="008000"/>
                </a:solidFill>
              </a:rPr>
              <a:t>MSK, MPK</a:t>
            </a:r>
            <a:r>
              <a:rPr lang="en-US" sz="2400" dirty="0"/>
              <a:t>) , (</a:t>
            </a:r>
            <a:r>
              <a:rPr lang="en-US" sz="2400" dirty="0">
                <a:solidFill>
                  <a:srgbClr val="0000FF"/>
                </a:solidFill>
              </a:rPr>
              <a:t>MSK, MPK</a:t>
            </a:r>
            <a:r>
              <a:rPr lang="en-US" sz="2400" dirty="0"/>
              <a:t>) , </a:t>
            </a:r>
            <a:endParaRPr lang="en-US" sz="2400" dirty="0" smtClean="0"/>
          </a:p>
          <a:p>
            <a:r>
              <a:rPr lang="en-US" sz="2400" dirty="0" smtClean="0"/>
              <a:t>(</a:t>
            </a:r>
            <a:r>
              <a:rPr lang="en-US" sz="2400" dirty="0">
                <a:solidFill>
                  <a:schemeClr val="accent6">
                    <a:lumMod val="75000"/>
                  </a:schemeClr>
                </a:solidFill>
              </a:rPr>
              <a:t>MSK, MPK</a:t>
            </a:r>
            <a:r>
              <a:rPr lang="en-US" sz="2400" dirty="0"/>
              <a:t>) </a:t>
            </a:r>
            <a:r>
              <a:rPr lang="en-US" sz="2400" dirty="0" smtClean="0"/>
              <a:t>, </a:t>
            </a:r>
            <a:r>
              <a:rPr lang="en-US" sz="2400" dirty="0"/>
              <a:t>(</a:t>
            </a:r>
            <a:r>
              <a:rPr lang="en-US" sz="2400" dirty="0">
                <a:solidFill>
                  <a:srgbClr val="660066"/>
                </a:solidFill>
              </a:rPr>
              <a:t>MSK, MPK</a:t>
            </a:r>
            <a:r>
              <a:rPr lang="en-US" sz="2400" dirty="0"/>
              <a:t>) </a:t>
            </a:r>
            <a:r>
              <a:rPr lang="en-US" sz="2400" dirty="0" smtClean="0"/>
              <a:t>, Z </a:t>
            </a:r>
            <a:endParaRPr lang="en-US" sz="2400" dirty="0"/>
          </a:p>
          <a:p>
            <a:endParaRPr lang="en-US" sz="2400" dirty="0" smtClean="0"/>
          </a:p>
        </p:txBody>
      </p:sp>
      <p:sp>
        <p:nvSpPr>
          <p:cNvPr id="23" name="TextBox 22"/>
          <p:cNvSpPr txBox="1"/>
          <p:nvPr/>
        </p:nvSpPr>
        <p:spPr>
          <a:xfrm>
            <a:off x="-18535" y="2045448"/>
            <a:ext cx="4557114" cy="4812551"/>
          </a:xfrm>
          <a:prstGeom prst="rect">
            <a:avLst/>
          </a:prstGeom>
          <a:solidFill>
            <a:schemeClr val="accent3">
              <a:lumMod val="40000"/>
              <a:lumOff val="60000"/>
            </a:schemeClr>
          </a:solidFill>
        </p:spPr>
        <p:txBody>
          <a:bodyPr wrap="square" rtlCol="0">
            <a:spAutoFit/>
          </a:bodyPr>
          <a:lstStyle/>
          <a:p>
            <a:endParaRPr lang="en-US" dirty="0"/>
          </a:p>
        </p:txBody>
      </p:sp>
      <p:pic>
        <p:nvPicPr>
          <p:cNvPr id="25" name="Picture 24" descr="encryp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9102" y="2095586"/>
            <a:ext cx="871728" cy="871728"/>
          </a:xfrm>
          <a:prstGeom prst="rect">
            <a:avLst/>
          </a:prstGeom>
        </p:spPr>
      </p:pic>
      <p:sp>
        <p:nvSpPr>
          <p:cNvPr id="27" name="TextBox 26"/>
          <p:cNvSpPr txBox="1"/>
          <p:nvPr/>
        </p:nvSpPr>
        <p:spPr>
          <a:xfrm>
            <a:off x="492656" y="2131120"/>
            <a:ext cx="1883629" cy="461665"/>
          </a:xfrm>
          <a:prstGeom prst="rect">
            <a:avLst/>
          </a:prstGeom>
          <a:noFill/>
        </p:spPr>
        <p:txBody>
          <a:bodyPr wrap="square" rtlCol="0">
            <a:spAutoFit/>
          </a:bodyPr>
          <a:lstStyle/>
          <a:p>
            <a:r>
              <a:rPr lang="en-US" sz="2400" dirty="0" smtClean="0"/>
              <a:t>   x</a:t>
            </a:r>
            <a:endParaRPr lang="en-US" sz="2400" dirty="0"/>
          </a:p>
        </p:txBody>
      </p:sp>
      <p:sp>
        <p:nvSpPr>
          <p:cNvPr id="31" name="TextBox 30"/>
          <p:cNvSpPr txBox="1"/>
          <p:nvPr/>
        </p:nvSpPr>
        <p:spPr>
          <a:xfrm>
            <a:off x="68252" y="2973548"/>
            <a:ext cx="6751765" cy="1200328"/>
          </a:xfrm>
          <a:prstGeom prst="rect">
            <a:avLst/>
          </a:prstGeom>
          <a:noFill/>
        </p:spPr>
        <p:txBody>
          <a:bodyPr wrap="square" rtlCol="0">
            <a:spAutoFit/>
          </a:bodyPr>
          <a:lstStyle/>
          <a:p>
            <a:pPr marL="342900" indent="-342900">
              <a:buFont typeface="Arial"/>
              <a:buChar char="•"/>
            </a:pPr>
            <a:r>
              <a:rPr lang="en-US" sz="2400" dirty="0" smtClean="0"/>
              <a:t>Compute</a:t>
            </a:r>
            <a:r>
              <a:rPr lang="en-US" sz="2400" dirty="0"/>
              <a:t>	</a:t>
            </a:r>
            <a:r>
              <a:rPr lang="en-US" sz="2400" dirty="0" smtClean="0"/>
              <a:t>      ,           ,                                                                                           </a:t>
            </a:r>
          </a:p>
          <a:p>
            <a:r>
              <a:rPr lang="en-US" sz="2400" dirty="0"/>
              <a:t> </a:t>
            </a:r>
            <a:r>
              <a:rPr lang="en-US" sz="2400" dirty="0" smtClean="0"/>
              <a:t>                                       , </a:t>
            </a:r>
          </a:p>
          <a:p>
            <a:pPr marL="342900" indent="-342900">
              <a:buFont typeface="Arial"/>
              <a:buChar char="•"/>
            </a:pPr>
            <a:r>
              <a:rPr lang="en-US" sz="2400" dirty="0" smtClean="0"/>
              <a:t>Compute a NIWI </a:t>
            </a:r>
            <a:r>
              <a:rPr lang="en-US" sz="2400" dirty="0" err="1" smtClean="0"/>
              <a:t>Π</a:t>
            </a:r>
            <a:r>
              <a:rPr lang="en-US" sz="2400" dirty="0" smtClean="0"/>
              <a:t> :</a:t>
            </a:r>
            <a:endParaRPr lang="en-US" sz="2400" dirty="0"/>
          </a:p>
        </p:txBody>
      </p:sp>
      <p:sp>
        <p:nvSpPr>
          <p:cNvPr id="40" name="Oval 39"/>
          <p:cNvSpPr/>
          <p:nvPr/>
        </p:nvSpPr>
        <p:spPr>
          <a:xfrm>
            <a:off x="1784531" y="2969040"/>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48" name="TextBox 47"/>
          <p:cNvSpPr txBox="1"/>
          <p:nvPr/>
        </p:nvSpPr>
        <p:spPr>
          <a:xfrm>
            <a:off x="2941234" y="4451755"/>
            <a:ext cx="705063" cy="461665"/>
          </a:xfrm>
          <a:prstGeom prst="rect">
            <a:avLst/>
          </a:prstGeom>
          <a:noFill/>
        </p:spPr>
        <p:txBody>
          <a:bodyPr wrap="square" rtlCol="0">
            <a:spAutoFit/>
          </a:bodyPr>
          <a:lstStyle/>
          <a:p>
            <a:r>
              <a:rPr lang="en-US" sz="2400" dirty="0" smtClean="0"/>
              <a:t> </a:t>
            </a:r>
            <a:endParaRPr lang="en-US" sz="2400" dirty="0"/>
          </a:p>
        </p:txBody>
      </p:sp>
      <p:sp>
        <p:nvSpPr>
          <p:cNvPr id="50" name="TextBox 49"/>
          <p:cNvSpPr txBox="1"/>
          <p:nvPr/>
        </p:nvSpPr>
        <p:spPr>
          <a:xfrm>
            <a:off x="2183643" y="5220199"/>
            <a:ext cx="2354936" cy="461665"/>
          </a:xfrm>
          <a:prstGeom prst="rect">
            <a:avLst/>
          </a:prstGeom>
          <a:noFill/>
        </p:spPr>
        <p:txBody>
          <a:bodyPr wrap="square" rtlCol="0">
            <a:spAutoFit/>
          </a:bodyPr>
          <a:lstStyle/>
          <a:p>
            <a:r>
              <a:rPr lang="en-US" sz="2400" dirty="0" smtClean="0"/>
              <a:t>    </a:t>
            </a:r>
            <a:endParaRPr lang="en-US" sz="2400" dirty="0"/>
          </a:p>
        </p:txBody>
      </p:sp>
      <p:cxnSp>
        <p:nvCxnSpPr>
          <p:cNvPr id="20" name="Straight Arrow Connector 19"/>
          <p:cNvCxnSpPr/>
          <p:nvPr/>
        </p:nvCxnSpPr>
        <p:spPr>
          <a:xfrm flipV="1">
            <a:off x="468530" y="2553862"/>
            <a:ext cx="993738" cy="5584"/>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2" name="Oval 21"/>
          <p:cNvSpPr/>
          <p:nvPr/>
        </p:nvSpPr>
        <p:spPr>
          <a:xfrm>
            <a:off x="2610799" y="2952714"/>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24" name="Rectangle 23"/>
          <p:cNvSpPr/>
          <p:nvPr/>
        </p:nvSpPr>
        <p:spPr>
          <a:xfrm>
            <a:off x="492656" y="4152792"/>
            <a:ext cx="3859425" cy="2670550"/>
          </a:xfrm>
          <a:prstGeom prst="rect">
            <a:avLst/>
          </a:prstGeom>
          <a:solidFill>
            <a:schemeClr val="bg1">
              <a:alpha val="0"/>
            </a:schemeClr>
          </a:solidFill>
          <a:ln w="158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tx1"/>
              </a:solidFill>
            </a:endParaRPr>
          </a:p>
        </p:txBody>
      </p:sp>
      <p:sp>
        <p:nvSpPr>
          <p:cNvPr id="10" name="TextBox 9"/>
          <p:cNvSpPr txBox="1"/>
          <p:nvPr/>
        </p:nvSpPr>
        <p:spPr>
          <a:xfrm>
            <a:off x="622266" y="4184268"/>
            <a:ext cx="4172269" cy="2677656"/>
          </a:xfrm>
          <a:prstGeom prst="rect">
            <a:avLst/>
          </a:prstGeom>
          <a:noFill/>
        </p:spPr>
        <p:txBody>
          <a:bodyPr wrap="square" rtlCol="0">
            <a:spAutoFit/>
          </a:bodyPr>
          <a:lstStyle/>
          <a:p>
            <a:pPr marL="342900" indent="-342900">
              <a:buFont typeface="Wingdings" charset="2"/>
              <a:buChar char="Ø"/>
            </a:pPr>
            <a:r>
              <a:rPr lang="en-US" sz="2400" dirty="0"/>
              <a:t>4</a:t>
            </a:r>
            <a:r>
              <a:rPr lang="en-US" sz="2400" dirty="0" smtClean="0"/>
              <a:t> of them encrypt x  </a:t>
            </a:r>
          </a:p>
          <a:p>
            <a:pPr lvl="2"/>
            <a:r>
              <a:rPr lang="en-US" sz="2400" dirty="0" smtClean="0"/>
              <a:t>      (OR)</a:t>
            </a:r>
            <a:endParaRPr lang="en-US" sz="2400" dirty="0"/>
          </a:p>
          <a:p>
            <a:pPr marL="342900" indent="-342900">
              <a:buFont typeface="Wingdings" charset="2"/>
              <a:buChar char="Ø"/>
            </a:pPr>
            <a:r>
              <a:rPr lang="en-US" sz="2400" dirty="0" smtClean="0"/>
              <a:t> 2 encrypt x  AND</a:t>
            </a:r>
          </a:p>
          <a:p>
            <a:r>
              <a:rPr lang="en-US" sz="2400" dirty="0" smtClean="0"/>
              <a:t>Z = </a:t>
            </a:r>
          </a:p>
          <a:p>
            <a:pPr lvl="2"/>
            <a:r>
              <a:rPr lang="en-US" sz="2400" dirty="0" smtClean="0"/>
              <a:t>	</a:t>
            </a:r>
            <a:endParaRPr lang="en-US" sz="2400" dirty="0"/>
          </a:p>
          <a:p>
            <a:endParaRPr lang="en-US" sz="2400" dirty="0" smtClean="0"/>
          </a:p>
          <a:p>
            <a:pPr marL="342900" indent="-342900">
              <a:buFont typeface="Wingdings" charset="2"/>
              <a:buChar char="Ø"/>
            </a:pPr>
            <a:endParaRPr lang="en-US" sz="2400" dirty="0"/>
          </a:p>
        </p:txBody>
      </p:sp>
      <p:sp>
        <p:nvSpPr>
          <p:cNvPr id="34" name="TextBox 33"/>
          <p:cNvSpPr txBox="1"/>
          <p:nvPr/>
        </p:nvSpPr>
        <p:spPr>
          <a:xfrm>
            <a:off x="4564497" y="2045479"/>
            <a:ext cx="4557114" cy="4812551"/>
          </a:xfrm>
          <a:prstGeom prst="rect">
            <a:avLst/>
          </a:prstGeom>
          <a:solidFill>
            <a:schemeClr val="accent2">
              <a:lumMod val="60000"/>
              <a:lumOff val="40000"/>
            </a:schemeClr>
          </a:solidFill>
        </p:spPr>
        <p:txBody>
          <a:bodyPr wrap="square" rtlCol="0">
            <a:spAutoFit/>
          </a:bodyPr>
          <a:lstStyle/>
          <a:p>
            <a:endParaRPr lang="en-US" dirty="0"/>
          </a:p>
        </p:txBody>
      </p:sp>
      <p:sp>
        <p:nvSpPr>
          <p:cNvPr id="37" name="TextBox 36"/>
          <p:cNvSpPr txBox="1"/>
          <p:nvPr/>
        </p:nvSpPr>
        <p:spPr>
          <a:xfrm>
            <a:off x="5075688" y="2131151"/>
            <a:ext cx="1883629" cy="461665"/>
          </a:xfrm>
          <a:prstGeom prst="rect">
            <a:avLst/>
          </a:prstGeom>
          <a:noFill/>
        </p:spPr>
        <p:txBody>
          <a:bodyPr wrap="square" rtlCol="0">
            <a:spAutoFit/>
          </a:bodyPr>
          <a:lstStyle/>
          <a:p>
            <a:r>
              <a:rPr lang="en-US" sz="2400" dirty="0" smtClean="0"/>
              <a:t>   </a:t>
            </a:r>
            <a:r>
              <a:rPr lang="en-US" sz="2400" dirty="0"/>
              <a:t>f</a:t>
            </a:r>
          </a:p>
        </p:txBody>
      </p:sp>
      <p:cxnSp>
        <p:nvCxnSpPr>
          <p:cNvPr id="51" name="Straight Arrow Connector 50"/>
          <p:cNvCxnSpPr/>
          <p:nvPr/>
        </p:nvCxnSpPr>
        <p:spPr>
          <a:xfrm flipV="1">
            <a:off x="5136441" y="2559446"/>
            <a:ext cx="993738" cy="5584"/>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pic>
        <p:nvPicPr>
          <p:cNvPr id="53" name="Picture 52" descr="keygen.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31159" y="2095586"/>
            <a:ext cx="1031195" cy="774821"/>
          </a:xfrm>
          <a:prstGeom prst="rect">
            <a:avLst/>
          </a:prstGeom>
        </p:spPr>
      </p:pic>
      <p:sp>
        <p:nvSpPr>
          <p:cNvPr id="52" name="Oval 51"/>
          <p:cNvSpPr/>
          <p:nvPr/>
        </p:nvSpPr>
        <p:spPr>
          <a:xfrm>
            <a:off x="3371738" y="2955810"/>
            <a:ext cx="549117" cy="401634"/>
          </a:xfrm>
          <a:prstGeom prst="ellipse">
            <a:avLst/>
          </a:prstGeom>
          <a:solidFill>
            <a:schemeClr val="tx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43" name="Oval 42"/>
          <p:cNvSpPr/>
          <p:nvPr/>
        </p:nvSpPr>
        <p:spPr>
          <a:xfrm>
            <a:off x="2245880" y="3397134"/>
            <a:ext cx="549117" cy="401634"/>
          </a:xfrm>
          <a:prstGeom prst="ellipse">
            <a:avLst/>
          </a:prstGeom>
          <a:solidFill>
            <a:schemeClr val="accent6">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44" name="Oval 43"/>
          <p:cNvSpPr/>
          <p:nvPr/>
        </p:nvSpPr>
        <p:spPr>
          <a:xfrm>
            <a:off x="3093950" y="3418860"/>
            <a:ext cx="549117" cy="401634"/>
          </a:xfrm>
          <a:prstGeom prst="ellipse">
            <a:avLst/>
          </a:prstGeom>
          <a:solidFill>
            <a:srgbClr val="660066"/>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45" name="TextBox 44"/>
          <p:cNvSpPr txBox="1"/>
          <p:nvPr/>
        </p:nvSpPr>
        <p:spPr>
          <a:xfrm>
            <a:off x="4524045" y="2967314"/>
            <a:ext cx="6751765" cy="1200328"/>
          </a:xfrm>
          <a:prstGeom prst="rect">
            <a:avLst/>
          </a:prstGeom>
          <a:noFill/>
        </p:spPr>
        <p:txBody>
          <a:bodyPr wrap="square" rtlCol="0">
            <a:spAutoFit/>
          </a:bodyPr>
          <a:lstStyle/>
          <a:p>
            <a:pPr marL="342900" indent="-342900">
              <a:buFont typeface="Arial"/>
              <a:buChar char="•"/>
            </a:pPr>
            <a:r>
              <a:rPr lang="en-US" sz="2400" dirty="0" smtClean="0"/>
              <a:t>Compute</a:t>
            </a:r>
            <a:r>
              <a:rPr lang="en-US" sz="2400" dirty="0"/>
              <a:t>	</a:t>
            </a:r>
            <a:r>
              <a:rPr lang="en-US" sz="2400" dirty="0" smtClean="0"/>
              <a:t>      ,           ,                                                                                           </a:t>
            </a:r>
          </a:p>
          <a:p>
            <a:r>
              <a:rPr lang="en-US" sz="2400" dirty="0"/>
              <a:t> </a:t>
            </a:r>
            <a:r>
              <a:rPr lang="en-US" sz="2400" dirty="0" smtClean="0"/>
              <a:t>                                       , </a:t>
            </a:r>
          </a:p>
          <a:p>
            <a:pPr marL="342900" indent="-342900">
              <a:buFont typeface="Arial"/>
              <a:buChar char="•"/>
            </a:pPr>
            <a:r>
              <a:rPr lang="en-US" sz="2400" dirty="0" smtClean="0"/>
              <a:t>Compute a NIWI </a:t>
            </a:r>
            <a:r>
              <a:rPr lang="en-US" sz="2400" dirty="0" err="1" smtClean="0"/>
              <a:t>Π</a:t>
            </a:r>
            <a:r>
              <a:rPr lang="en-US" sz="2400" dirty="0" smtClean="0"/>
              <a:t>’ :</a:t>
            </a:r>
            <a:endParaRPr lang="en-US" sz="2400" dirty="0"/>
          </a:p>
        </p:txBody>
      </p:sp>
      <p:sp>
        <p:nvSpPr>
          <p:cNvPr id="46" name="Oval 45"/>
          <p:cNvSpPr/>
          <p:nvPr/>
        </p:nvSpPr>
        <p:spPr>
          <a:xfrm>
            <a:off x="6187412" y="2962806"/>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49" name="Oval 48"/>
          <p:cNvSpPr/>
          <p:nvPr/>
        </p:nvSpPr>
        <p:spPr>
          <a:xfrm>
            <a:off x="6947540" y="2946480"/>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56" name="Rectangle 55"/>
          <p:cNvSpPr/>
          <p:nvPr/>
        </p:nvSpPr>
        <p:spPr>
          <a:xfrm>
            <a:off x="4776485" y="4146558"/>
            <a:ext cx="4301879" cy="2670550"/>
          </a:xfrm>
          <a:prstGeom prst="rect">
            <a:avLst/>
          </a:prstGeom>
          <a:solidFill>
            <a:schemeClr val="bg1">
              <a:alpha val="0"/>
            </a:schemeClr>
          </a:solidFill>
          <a:ln w="158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tx1"/>
              </a:solidFill>
            </a:endParaRPr>
          </a:p>
        </p:txBody>
      </p:sp>
      <p:sp>
        <p:nvSpPr>
          <p:cNvPr id="57" name="TextBox 56"/>
          <p:cNvSpPr txBox="1"/>
          <p:nvPr/>
        </p:nvSpPr>
        <p:spPr>
          <a:xfrm>
            <a:off x="4866411" y="4178034"/>
            <a:ext cx="4172269" cy="3785652"/>
          </a:xfrm>
          <a:prstGeom prst="rect">
            <a:avLst/>
          </a:prstGeom>
          <a:noFill/>
        </p:spPr>
        <p:txBody>
          <a:bodyPr wrap="square" rtlCol="0">
            <a:spAutoFit/>
          </a:bodyPr>
          <a:lstStyle/>
          <a:p>
            <a:pPr marL="342900" indent="-342900">
              <a:buFont typeface="Wingdings" charset="2"/>
              <a:buChar char="Ø"/>
            </a:pPr>
            <a:r>
              <a:rPr lang="en-US" sz="2400" dirty="0" smtClean="0"/>
              <a:t>All 5 are keys for f  </a:t>
            </a:r>
          </a:p>
          <a:p>
            <a:pPr lvl="2"/>
            <a:r>
              <a:rPr lang="en-US" sz="2400" dirty="0" smtClean="0"/>
              <a:t>      (OR)</a:t>
            </a:r>
            <a:endParaRPr lang="en-US" sz="2400" dirty="0"/>
          </a:p>
          <a:p>
            <a:pPr marL="342900" indent="-342900">
              <a:buFont typeface="Wingdings" charset="2"/>
              <a:buChar char="Ø"/>
            </a:pPr>
            <a:r>
              <a:rPr lang="en-US" sz="2400" dirty="0" smtClean="0"/>
              <a:t> 4 are keys for f  AND</a:t>
            </a:r>
          </a:p>
          <a:p>
            <a:r>
              <a:rPr lang="en-US" sz="2400" dirty="0" smtClean="0"/>
              <a:t>	Z =  Com(…) such that</a:t>
            </a:r>
          </a:p>
          <a:p>
            <a:r>
              <a:rPr lang="en-US" sz="2400" dirty="0" smtClean="0"/>
              <a:t>      Dec(         ,          ) = ….</a:t>
            </a:r>
          </a:p>
          <a:p>
            <a:r>
              <a:rPr lang="en-US" sz="2400" dirty="0"/>
              <a:t> </a:t>
            </a:r>
            <a:r>
              <a:rPr lang="en-US" sz="2400" dirty="0" smtClean="0"/>
              <a:t>    </a:t>
            </a:r>
          </a:p>
          <a:p>
            <a:r>
              <a:rPr lang="en-US" sz="2400" dirty="0"/>
              <a:t>	</a:t>
            </a:r>
            <a:endParaRPr lang="en-US" sz="2400" dirty="0" smtClean="0"/>
          </a:p>
          <a:p>
            <a:pPr lvl="2"/>
            <a:r>
              <a:rPr lang="en-US" sz="2400" dirty="0" smtClean="0"/>
              <a:t>	</a:t>
            </a:r>
            <a:endParaRPr lang="en-US" sz="2400" dirty="0"/>
          </a:p>
          <a:p>
            <a:endParaRPr lang="en-US" sz="2400" dirty="0" smtClean="0"/>
          </a:p>
          <a:p>
            <a:pPr marL="342900" indent="-342900">
              <a:buFont typeface="Wingdings" charset="2"/>
              <a:buChar char="Ø"/>
            </a:pPr>
            <a:endParaRPr lang="en-US" sz="2400" dirty="0"/>
          </a:p>
        </p:txBody>
      </p:sp>
      <p:sp>
        <p:nvSpPr>
          <p:cNvPr id="65" name="Oval 64"/>
          <p:cNvSpPr/>
          <p:nvPr/>
        </p:nvSpPr>
        <p:spPr>
          <a:xfrm>
            <a:off x="7801075" y="2949576"/>
            <a:ext cx="549117" cy="401634"/>
          </a:xfrm>
          <a:prstGeom prst="ellipse">
            <a:avLst/>
          </a:prstGeom>
          <a:solidFill>
            <a:schemeClr val="tx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66" name="Oval 65"/>
          <p:cNvSpPr/>
          <p:nvPr/>
        </p:nvSpPr>
        <p:spPr>
          <a:xfrm>
            <a:off x="6529709" y="3390900"/>
            <a:ext cx="549117" cy="401634"/>
          </a:xfrm>
          <a:prstGeom prst="ellipse">
            <a:avLst/>
          </a:prstGeom>
          <a:solidFill>
            <a:schemeClr val="accent6">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67" name="Oval 66"/>
          <p:cNvSpPr/>
          <p:nvPr/>
        </p:nvSpPr>
        <p:spPr>
          <a:xfrm>
            <a:off x="7510059" y="3412626"/>
            <a:ext cx="549117" cy="401634"/>
          </a:xfrm>
          <a:prstGeom prst="ellipse">
            <a:avLst/>
          </a:prstGeom>
          <a:solidFill>
            <a:srgbClr val="660066"/>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7" name="TextBox 6"/>
          <p:cNvSpPr txBox="1"/>
          <p:nvPr/>
        </p:nvSpPr>
        <p:spPr>
          <a:xfrm>
            <a:off x="1108987" y="5318731"/>
            <a:ext cx="3239739" cy="461665"/>
          </a:xfrm>
          <a:prstGeom prst="rect">
            <a:avLst/>
          </a:prstGeom>
          <a:noFill/>
        </p:spPr>
        <p:txBody>
          <a:bodyPr wrap="none" rtlCol="0">
            <a:spAutoFit/>
          </a:bodyPr>
          <a:lstStyle/>
          <a:p>
            <a:r>
              <a:rPr lang="en-US" sz="2400" dirty="0" smtClean="0"/>
              <a:t>Com (                                )</a:t>
            </a:r>
            <a:endParaRPr lang="en-US" sz="2400" dirty="0"/>
          </a:p>
        </p:txBody>
      </p:sp>
      <p:sp>
        <p:nvSpPr>
          <p:cNvPr id="35" name="Oval 34"/>
          <p:cNvSpPr/>
          <p:nvPr/>
        </p:nvSpPr>
        <p:spPr>
          <a:xfrm>
            <a:off x="1941537" y="5377168"/>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36" name="Oval 35"/>
          <p:cNvSpPr/>
          <p:nvPr/>
        </p:nvSpPr>
        <p:spPr>
          <a:xfrm>
            <a:off x="2767805" y="5360842"/>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38" name="Oval 37"/>
          <p:cNvSpPr/>
          <p:nvPr/>
        </p:nvSpPr>
        <p:spPr>
          <a:xfrm>
            <a:off x="3528744" y="5363938"/>
            <a:ext cx="549117" cy="401634"/>
          </a:xfrm>
          <a:prstGeom prst="ellipse">
            <a:avLst/>
          </a:prstGeom>
          <a:solidFill>
            <a:schemeClr val="tx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39" name="Oval 38"/>
          <p:cNvSpPr/>
          <p:nvPr/>
        </p:nvSpPr>
        <p:spPr>
          <a:xfrm>
            <a:off x="2402886" y="5805262"/>
            <a:ext cx="549117" cy="401634"/>
          </a:xfrm>
          <a:prstGeom prst="ellipse">
            <a:avLst/>
          </a:prstGeom>
          <a:solidFill>
            <a:schemeClr val="accent6">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41" name="Oval 40"/>
          <p:cNvSpPr/>
          <p:nvPr/>
        </p:nvSpPr>
        <p:spPr>
          <a:xfrm>
            <a:off x="3250956" y="5826988"/>
            <a:ext cx="549117" cy="401634"/>
          </a:xfrm>
          <a:prstGeom prst="ellipse">
            <a:avLst/>
          </a:prstGeom>
          <a:solidFill>
            <a:srgbClr val="660066"/>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60" name="Oval 59"/>
          <p:cNvSpPr/>
          <p:nvPr/>
        </p:nvSpPr>
        <p:spPr>
          <a:xfrm>
            <a:off x="6736529" y="5730385"/>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61" name="Oval 60"/>
          <p:cNvSpPr/>
          <p:nvPr/>
        </p:nvSpPr>
        <p:spPr>
          <a:xfrm>
            <a:off x="5980592" y="5730385"/>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62" name="Oval 61"/>
          <p:cNvSpPr/>
          <p:nvPr/>
        </p:nvSpPr>
        <p:spPr>
          <a:xfrm>
            <a:off x="5980592" y="6180205"/>
            <a:ext cx="549117" cy="401634"/>
          </a:xfrm>
          <a:prstGeom prst="ellipse">
            <a:avLst/>
          </a:prstGeom>
          <a:solidFill>
            <a:srgbClr val="660066"/>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63" name="Oval 62"/>
          <p:cNvSpPr/>
          <p:nvPr/>
        </p:nvSpPr>
        <p:spPr>
          <a:xfrm>
            <a:off x="6752953" y="6206896"/>
            <a:ext cx="549117" cy="401634"/>
          </a:xfrm>
          <a:prstGeom prst="ellipse">
            <a:avLst/>
          </a:prstGeom>
          <a:solidFill>
            <a:srgbClr val="660066"/>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8" name="TextBox 7"/>
          <p:cNvSpPr txBox="1"/>
          <p:nvPr/>
        </p:nvSpPr>
        <p:spPr>
          <a:xfrm>
            <a:off x="5002433" y="6112179"/>
            <a:ext cx="2604799" cy="461665"/>
          </a:xfrm>
          <a:prstGeom prst="rect">
            <a:avLst/>
          </a:prstGeom>
          <a:noFill/>
        </p:spPr>
        <p:txBody>
          <a:bodyPr wrap="none" rtlCol="0">
            <a:spAutoFit/>
          </a:bodyPr>
          <a:lstStyle/>
          <a:p>
            <a:r>
              <a:rPr lang="en-US" sz="2400" dirty="0" smtClean="0"/>
              <a:t> = Dec(         ,          )</a:t>
            </a:r>
            <a:endParaRPr lang="en-US" sz="2400" dirty="0"/>
          </a:p>
        </p:txBody>
      </p:sp>
      <p:pic>
        <p:nvPicPr>
          <p:cNvPr id="58" name="Picture 57" descr="tick.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50192" y="4184268"/>
            <a:ext cx="667459" cy="891092"/>
          </a:xfrm>
          <a:prstGeom prst="rect">
            <a:avLst/>
          </a:prstGeom>
        </p:spPr>
      </p:pic>
      <p:pic>
        <p:nvPicPr>
          <p:cNvPr id="59" name="Picture 58" descr="tick.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03645" y="5926016"/>
            <a:ext cx="667459" cy="891092"/>
          </a:xfrm>
          <a:prstGeom prst="rect">
            <a:avLst/>
          </a:prstGeom>
        </p:spPr>
      </p:pic>
      <p:sp>
        <p:nvSpPr>
          <p:cNvPr id="64" name="Multiply 63"/>
          <p:cNvSpPr/>
          <p:nvPr/>
        </p:nvSpPr>
        <p:spPr>
          <a:xfrm>
            <a:off x="3103782" y="2981426"/>
            <a:ext cx="2840526" cy="1931994"/>
          </a:xfrm>
          <a:prstGeom prst="mathMultiply">
            <a:avLst/>
          </a:prstGeom>
          <a:solidFill>
            <a:srgbClr val="C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375602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994" y="-59558"/>
            <a:ext cx="8229600" cy="1143000"/>
          </a:xfrm>
        </p:spPr>
        <p:txBody>
          <a:bodyPr>
            <a:normAutofit/>
          </a:bodyPr>
          <a:lstStyle/>
          <a:p>
            <a:r>
              <a:rPr lang="en-US" sz="4000" dirty="0" smtClean="0"/>
              <a:t>Another Lock </a:t>
            </a:r>
            <a:r>
              <a:rPr lang="en-US" sz="4000" dirty="0" smtClean="0">
                <a:sym typeface="Wingdings"/>
              </a:rPr>
              <a:t></a:t>
            </a:r>
            <a:endParaRPr lang="en-US" sz="2200" dirty="0"/>
          </a:p>
        </p:txBody>
      </p:sp>
      <p:sp>
        <p:nvSpPr>
          <p:cNvPr id="4" name="TextBox 3"/>
          <p:cNvSpPr txBox="1"/>
          <p:nvPr/>
        </p:nvSpPr>
        <p:spPr>
          <a:xfrm>
            <a:off x="-18535" y="854595"/>
            <a:ext cx="9162535" cy="1190853"/>
          </a:xfrm>
          <a:prstGeom prst="rect">
            <a:avLst/>
          </a:prstGeom>
          <a:solidFill>
            <a:schemeClr val="accent1">
              <a:lumMod val="20000"/>
              <a:lumOff val="80000"/>
            </a:schemeClr>
          </a:solidFill>
        </p:spPr>
        <p:txBody>
          <a:bodyPr wrap="square" rtlCol="0">
            <a:spAutoFit/>
          </a:bodyPr>
          <a:lstStyle/>
          <a:p>
            <a:pPr marL="285750" indent="-285750">
              <a:buFont typeface="Arial"/>
              <a:buChar char="•"/>
            </a:pPr>
            <a:endParaRPr lang="en-US" dirty="0"/>
          </a:p>
        </p:txBody>
      </p:sp>
      <p:pic>
        <p:nvPicPr>
          <p:cNvPr id="5" name="Picture 4" descr="setup.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2525" y="854594"/>
            <a:ext cx="871728" cy="871728"/>
          </a:xfrm>
          <a:prstGeom prst="rect">
            <a:avLst/>
          </a:prstGeom>
        </p:spPr>
      </p:pic>
      <p:sp>
        <p:nvSpPr>
          <p:cNvPr id="6" name="TextBox 5"/>
          <p:cNvSpPr txBox="1"/>
          <p:nvPr/>
        </p:nvSpPr>
        <p:spPr>
          <a:xfrm>
            <a:off x="376789" y="1583784"/>
            <a:ext cx="1594533" cy="461665"/>
          </a:xfrm>
          <a:prstGeom prst="rect">
            <a:avLst/>
          </a:prstGeom>
          <a:noFill/>
        </p:spPr>
        <p:txBody>
          <a:bodyPr wrap="square" rtlCol="0">
            <a:spAutoFit/>
          </a:bodyPr>
          <a:lstStyle/>
          <a:p>
            <a:r>
              <a:rPr lang="en-US" sz="2400" dirty="0" err="1" smtClean="0"/>
              <a:t>VFE.Setup</a:t>
            </a:r>
            <a:endParaRPr lang="en-US" sz="2400" dirty="0"/>
          </a:p>
        </p:txBody>
      </p:sp>
      <p:sp>
        <p:nvSpPr>
          <p:cNvPr id="14" name="TextBox 13"/>
          <p:cNvSpPr txBox="1"/>
          <p:nvPr/>
        </p:nvSpPr>
        <p:spPr>
          <a:xfrm>
            <a:off x="2078137" y="1008837"/>
            <a:ext cx="6758307" cy="1200328"/>
          </a:xfrm>
          <a:prstGeom prst="rect">
            <a:avLst/>
          </a:prstGeom>
          <a:noFill/>
        </p:spPr>
        <p:txBody>
          <a:bodyPr wrap="square" rtlCol="0">
            <a:spAutoFit/>
          </a:bodyPr>
          <a:lstStyle/>
          <a:p>
            <a:r>
              <a:rPr lang="en-US" sz="2400" dirty="0" smtClean="0"/>
              <a:t>(</a:t>
            </a:r>
            <a:r>
              <a:rPr lang="en-US" sz="2400" dirty="0" smtClean="0">
                <a:solidFill>
                  <a:srgbClr val="FF0000"/>
                </a:solidFill>
              </a:rPr>
              <a:t>MSK, MPK</a:t>
            </a:r>
            <a:r>
              <a:rPr lang="en-US" sz="2400" dirty="0" smtClean="0"/>
              <a:t>) , (</a:t>
            </a:r>
            <a:r>
              <a:rPr lang="en-US" sz="2400" dirty="0" smtClean="0">
                <a:solidFill>
                  <a:srgbClr val="008000"/>
                </a:solidFill>
              </a:rPr>
              <a:t>MSK, MPK</a:t>
            </a:r>
            <a:r>
              <a:rPr lang="en-US" sz="2400" dirty="0"/>
              <a:t>) , (</a:t>
            </a:r>
            <a:r>
              <a:rPr lang="en-US" sz="2400" dirty="0">
                <a:solidFill>
                  <a:srgbClr val="0000FF"/>
                </a:solidFill>
              </a:rPr>
              <a:t>MSK, MPK</a:t>
            </a:r>
            <a:r>
              <a:rPr lang="en-US" sz="2400" dirty="0"/>
              <a:t>) , </a:t>
            </a:r>
            <a:endParaRPr lang="en-US" sz="2400" dirty="0" smtClean="0"/>
          </a:p>
          <a:p>
            <a:r>
              <a:rPr lang="en-US" sz="2400" dirty="0" smtClean="0"/>
              <a:t>(</a:t>
            </a:r>
            <a:r>
              <a:rPr lang="en-US" sz="2400" dirty="0">
                <a:solidFill>
                  <a:schemeClr val="accent6">
                    <a:lumMod val="75000"/>
                  </a:schemeClr>
                </a:solidFill>
              </a:rPr>
              <a:t>MSK, MPK</a:t>
            </a:r>
            <a:r>
              <a:rPr lang="en-US" sz="2400" dirty="0"/>
              <a:t>) </a:t>
            </a:r>
            <a:r>
              <a:rPr lang="en-US" sz="2400" dirty="0" smtClean="0"/>
              <a:t>, </a:t>
            </a:r>
            <a:r>
              <a:rPr lang="en-US" sz="2400" dirty="0"/>
              <a:t>(</a:t>
            </a:r>
            <a:r>
              <a:rPr lang="en-US" sz="2400" dirty="0">
                <a:solidFill>
                  <a:srgbClr val="660066"/>
                </a:solidFill>
              </a:rPr>
              <a:t>MSK, MPK</a:t>
            </a:r>
            <a:r>
              <a:rPr lang="en-US" sz="2400" dirty="0"/>
              <a:t>) </a:t>
            </a:r>
            <a:r>
              <a:rPr lang="en-US" sz="2400" dirty="0" smtClean="0"/>
              <a:t>, Z , </a:t>
            </a:r>
            <a:r>
              <a:rPr lang="en-US" sz="2400" dirty="0" smtClean="0">
                <a:solidFill>
                  <a:srgbClr val="FF0000"/>
                </a:solidFill>
              </a:rPr>
              <a:t>W</a:t>
            </a:r>
            <a:r>
              <a:rPr lang="en-US" sz="2400" dirty="0" smtClean="0"/>
              <a:t> </a:t>
            </a:r>
            <a:endParaRPr lang="en-US" sz="2400" dirty="0"/>
          </a:p>
          <a:p>
            <a:endParaRPr lang="en-US" sz="2400" dirty="0" smtClean="0"/>
          </a:p>
        </p:txBody>
      </p:sp>
      <p:sp>
        <p:nvSpPr>
          <p:cNvPr id="23" name="TextBox 22"/>
          <p:cNvSpPr txBox="1"/>
          <p:nvPr/>
        </p:nvSpPr>
        <p:spPr>
          <a:xfrm>
            <a:off x="-18535" y="2045448"/>
            <a:ext cx="4557114" cy="4812551"/>
          </a:xfrm>
          <a:prstGeom prst="rect">
            <a:avLst/>
          </a:prstGeom>
          <a:solidFill>
            <a:schemeClr val="accent3">
              <a:lumMod val="40000"/>
              <a:lumOff val="60000"/>
            </a:schemeClr>
          </a:solidFill>
        </p:spPr>
        <p:txBody>
          <a:bodyPr wrap="square" rtlCol="0">
            <a:spAutoFit/>
          </a:bodyPr>
          <a:lstStyle/>
          <a:p>
            <a:endParaRPr lang="en-US" dirty="0"/>
          </a:p>
        </p:txBody>
      </p:sp>
      <p:pic>
        <p:nvPicPr>
          <p:cNvPr id="25" name="Picture 24" descr="encryp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9102" y="2095586"/>
            <a:ext cx="871728" cy="871728"/>
          </a:xfrm>
          <a:prstGeom prst="rect">
            <a:avLst/>
          </a:prstGeom>
        </p:spPr>
      </p:pic>
      <p:sp>
        <p:nvSpPr>
          <p:cNvPr id="27" name="TextBox 26"/>
          <p:cNvSpPr txBox="1"/>
          <p:nvPr/>
        </p:nvSpPr>
        <p:spPr>
          <a:xfrm>
            <a:off x="492656" y="2131120"/>
            <a:ext cx="1883629" cy="461665"/>
          </a:xfrm>
          <a:prstGeom prst="rect">
            <a:avLst/>
          </a:prstGeom>
          <a:noFill/>
        </p:spPr>
        <p:txBody>
          <a:bodyPr wrap="square" rtlCol="0">
            <a:spAutoFit/>
          </a:bodyPr>
          <a:lstStyle/>
          <a:p>
            <a:r>
              <a:rPr lang="en-US" sz="2400" dirty="0" smtClean="0"/>
              <a:t>   x</a:t>
            </a:r>
            <a:endParaRPr lang="en-US" sz="2400" dirty="0"/>
          </a:p>
        </p:txBody>
      </p:sp>
      <p:sp>
        <p:nvSpPr>
          <p:cNvPr id="31" name="TextBox 30"/>
          <p:cNvSpPr txBox="1"/>
          <p:nvPr/>
        </p:nvSpPr>
        <p:spPr>
          <a:xfrm>
            <a:off x="68252" y="2973548"/>
            <a:ext cx="6751765" cy="1200328"/>
          </a:xfrm>
          <a:prstGeom prst="rect">
            <a:avLst/>
          </a:prstGeom>
          <a:noFill/>
        </p:spPr>
        <p:txBody>
          <a:bodyPr wrap="square" rtlCol="0">
            <a:spAutoFit/>
          </a:bodyPr>
          <a:lstStyle/>
          <a:p>
            <a:pPr marL="342900" indent="-342900">
              <a:buFont typeface="Arial"/>
              <a:buChar char="•"/>
            </a:pPr>
            <a:r>
              <a:rPr lang="en-US" sz="2400" dirty="0" smtClean="0"/>
              <a:t>Compute</a:t>
            </a:r>
            <a:r>
              <a:rPr lang="en-US" sz="2400" dirty="0"/>
              <a:t>	</a:t>
            </a:r>
            <a:r>
              <a:rPr lang="en-US" sz="2400" dirty="0" smtClean="0"/>
              <a:t>      ,           ,                                                                                           </a:t>
            </a:r>
          </a:p>
          <a:p>
            <a:r>
              <a:rPr lang="en-US" sz="2400" dirty="0"/>
              <a:t> </a:t>
            </a:r>
            <a:r>
              <a:rPr lang="en-US" sz="2400" dirty="0" smtClean="0"/>
              <a:t>                                       , </a:t>
            </a:r>
          </a:p>
          <a:p>
            <a:pPr marL="342900" indent="-342900">
              <a:buFont typeface="Arial"/>
              <a:buChar char="•"/>
            </a:pPr>
            <a:r>
              <a:rPr lang="en-US" sz="2400" dirty="0" smtClean="0"/>
              <a:t>Compute a NIWI </a:t>
            </a:r>
            <a:r>
              <a:rPr lang="en-US" sz="2400" dirty="0" err="1" smtClean="0"/>
              <a:t>Π</a:t>
            </a:r>
            <a:r>
              <a:rPr lang="en-US" sz="2400" dirty="0" smtClean="0"/>
              <a:t> :</a:t>
            </a:r>
            <a:endParaRPr lang="en-US" sz="2400" dirty="0"/>
          </a:p>
        </p:txBody>
      </p:sp>
      <p:sp>
        <p:nvSpPr>
          <p:cNvPr id="40" name="Oval 39"/>
          <p:cNvSpPr/>
          <p:nvPr/>
        </p:nvSpPr>
        <p:spPr>
          <a:xfrm>
            <a:off x="1784531" y="2969040"/>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48" name="TextBox 47"/>
          <p:cNvSpPr txBox="1"/>
          <p:nvPr/>
        </p:nvSpPr>
        <p:spPr>
          <a:xfrm>
            <a:off x="2941234" y="4451755"/>
            <a:ext cx="705063" cy="461665"/>
          </a:xfrm>
          <a:prstGeom prst="rect">
            <a:avLst/>
          </a:prstGeom>
          <a:noFill/>
        </p:spPr>
        <p:txBody>
          <a:bodyPr wrap="square" rtlCol="0">
            <a:spAutoFit/>
          </a:bodyPr>
          <a:lstStyle/>
          <a:p>
            <a:r>
              <a:rPr lang="en-US" sz="2400" dirty="0" smtClean="0"/>
              <a:t> </a:t>
            </a:r>
            <a:endParaRPr lang="en-US" sz="2400" dirty="0"/>
          </a:p>
        </p:txBody>
      </p:sp>
      <p:sp>
        <p:nvSpPr>
          <p:cNvPr id="50" name="TextBox 49"/>
          <p:cNvSpPr txBox="1"/>
          <p:nvPr/>
        </p:nvSpPr>
        <p:spPr>
          <a:xfrm>
            <a:off x="2183643" y="5220199"/>
            <a:ext cx="2354936" cy="461665"/>
          </a:xfrm>
          <a:prstGeom prst="rect">
            <a:avLst/>
          </a:prstGeom>
          <a:noFill/>
        </p:spPr>
        <p:txBody>
          <a:bodyPr wrap="square" rtlCol="0">
            <a:spAutoFit/>
          </a:bodyPr>
          <a:lstStyle/>
          <a:p>
            <a:r>
              <a:rPr lang="en-US" sz="2400" dirty="0" smtClean="0"/>
              <a:t>    </a:t>
            </a:r>
            <a:endParaRPr lang="en-US" sz="2400" dirty="0"/>
          </a:p>
        </p:txBody>
      </p:sp>
      <p:cxnSp>
        <p:nvCxnSpPr>
          <p:cNvPr id="20" name="Straight Arrow Connector 19"/>
          <p:cNvCxnSpPr/>
          <p:nvPr/>
        </p:nvCxnSpPr>
        <p:spPr>
          <a:xfrm flipV="1">
            <a:off x="468530" y="2553862"/>
            <a:ext cx="993738" cy="5584"/>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2" name="Oval 21"/>
          <p:cNvSpPr/>
          <p:nvPr/>
        </p:nvSpPr>
        <p:spPr>
          <a:xfrm>
            <a:off x="2610799" y="2952714"/>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24" name="Rectangle 23"/>
          <p:cNvSpPr/>
          <p:nvPr/>
        </p:nvSpPr>
        <p:spPr>
          <a:xfrm>
            <a:off x="492656" y="4152792"/>
            <a:ext cx="3859425" cy="2670550"/>
          </a:xfrm>
          <a:prstGeom prst="rect">
            <a:avLst/>
          </a:prstGeom>
          <a:solidFill>
            <a:schemeClr val="bg1">
              <a:alpha val="0"/>
            </a:schemeClr>
          </a:solidFill>
          <a:ln w="158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tx1"/>
              </a:solidFill>
            </a:endParaRPr>
          </a:p>
        </p:txBody>
      </p:sp>
      <p:sp>
        <p:nvSpPr>
          <p:cNvPr id="10" name="TextBox 9"/>
          <p:cNvSpPr txBox="1"/>
          <p:nvPr/>
        </p:nvSpPr>
        <p:spPr>
          <a:xfrm>
            <a:off x="622266" y="4184268"/>
            <a:ext cx="4172269" cy="3785652"/>
          </a:xfrm>
          <a:prstGeom prst="rect">
            <a:avLst/>
          </a:prstGeom>
          <a:noFill/>
        </p:spPr>
        <p:txBody>
          <a:bodyPr wrap="square" rtlCol="0">
            <a:spAutoFit/>
          </a:bodyPr>
          <a:lstStyle/>
          <a:p>
            <a:pPr marL="342900" indent="-342900">
              <a:buFont typeface="Wingdings" charset="2"/>
              <a:buChar char="Ø"/>
            </a:pPr>
            <a:r>
              <a:rPr lang="en-US" sz="2400" dirty="0"/>
              <a:t>4</a:t>
            </a:r>
            <a:r>
              <a:rPr lang="en-US" sz="2400" dirty="0" smtClean="0"/>
              <a:t> of them encrypt x  </a:t>
            </a:r>
          </a:p>
          <a:p>
            <a:pPr lvl="2"/>
            <a:r>
              <a:rPr lang="en-US" sz="2400" dirty="0" smtClean="0"/>
              <a:t>      (OR)</a:t>
            </a:r>
            <a:endParaRPr lang="en-US" sz="2400" dirty="0"/>
          </a:p>
          <a:p>
            <a:pPr marL="342900" indent="-342900">
              <a:buFont typeface="Wingdings" charset="2"/>
              <a:buChar char="Ø"/>
            </a:pPr>
            <a:r>
              <a:rPr lang="en-US" sz="2400" dirty="0" smtClean="0"/>
              <a:t> 2 encrypt x  AND</a:t>
            </a:r>
          </a:p>
          <a:p>
            <a:r>
              <a:rPr lang="en-US" sz="2400" dirty="0" smtClean="0"/>
              <a:t>Z = </a:t>
            </a:r>
          </a:p>
          <a:p>
            <a:endParaRPr lang="en-US" sz="2400" dirty="0"/>
          </a:p>
          <a:p>
            <a:endParaRPr lang="en-US" sz="2400" dirty="0" smtClean="0"/>
          </a:p>
          <a:p>
            <a:r>
              <a:rPr lang="en-US" sz="2400" dirty="0" smtClean="0">
                <a:solidFill>
                  <a:srgbClr val="FF0000"/>
                </a:solidFill>
              </a:rPr>
              <a:t>W = Com (1) </a:t>
            </a:r>
          </a:p>
          <a:p>
            <a:pPr lvl="2"/>
            <a:r>
              <a:rPr lang="en-US" sz="2400" dirty="0" smtClean="0"/>
              <a:t>	</a:t>
            </a:r>
            <a:endParaRPr lang="en-US" sz="2400" dirty="0"/>
          </a:p>
          <a:p>
            <a:endParaRPr lang="en-US" sz="2400" dirty="0" smtClean="0"/>
          </a:p>
          <a:p>
            <a:pPr marL="342900" indent="-342900">
              <a:buFont typeface="Wingdings" charset="2"/>
              <a:buChar char="Ø"/>
            </a:pPr>
            <a:endParaRPr lang="en-US" sz="2400" dirty="0"/>
          </a:p>
        </p:txBody>
      </p:sp>
      <p:sp>
        <p:nvSpPr>
          <p:cNvPr id="34" name="TextBox 33"/>
          <p:cNvSpPr txBox="1"/>
          <p:nvPr/>
        </p:nvSpPr>
        <p:spPr>
          <a:xfrm>
            <a:off x="4564497" y="2045479"/>
            <a:ext cx="4557114" cy="4812551"/>
          </a:xfrm>
          <a:prstGeom prst="rect">
            <a:avLst/>
          </a:prstGeom>
          <a:solidFill>
            <a:schemeClr val="accent2">
              <a:lumMod val="60000"/>
              <a:lumOff val="40000"/>
            </a:schemeClr>
          </a:solidFill>
        </p:spPr>
        <p:txBody>
          <a:bodyPr wrap="square" rtlCol="0">
            <a:spAutoFit/>
          </a:bodyPr>
          <a:lstStyle/>
          <a:p>
            <a:endParaRPr lang="en-US" dirty="0"/>
          </a:p>
        </p:txBody>
      </p:sp>
      <p:sp>
        <p:nvSpPr>
          <p:cNvPr id="37" name="TextBox 36"/>
          <p:cNvSpPr txBox="1"/>
          <p:nvPr/>
        </p:nvSpPr>
        <p:spPr>
          <a:xfrm>
            <a:off x="5075688" y="2131151"/>
            <a:ext cx="1883629" cy="461665"/>
          </a:xfrm>
          <a:prstGeom prst="rect">
            <a:avLst/>
          </a:prstGeom>
          <a:noFill/>
        </p:spPr>
        <p:txBody>
          <a:bodyPr wrap="square" rtlCol="0">
            <a:spAutoFit/>
          </a:bodyPr>
          <a:lstStyle/>
          <a:p>
            <a:r>
              <a:rPr lang="en-US" sz="2400" dirty="0" smtClean="0"/>
              <a:t>   </a:t>
            </a:r>
            <a:r>
              <a:rPr lang="en-US" sz="2400" dirty="0"/>
              <a:t>f</a:t>
            </a:r>
          </a:p>
        </p:txBody>
      </p:sp>
      <p:cxnSp>
        <p:nvCxnSpPr>
          <p:cNvPr id="51" name="Straight Arrow Connector 50"/>
          <p:cNvCxnSpPr/>
          <p:nvPr/>
        </p:nvCxnSpPr>
        <p:spPr>
          <a:xfrm flipV="1">
            <a:off x="5136441" y="2559446"/>
            <a:ext cx="993738" cy="5584"/>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pic>
        <p:nvPicPr>
          <p:cNvPr id="53" name="Picture 52" descr="keygen.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31159" y="2095586"/>
            <a:ext cx="1031195" cy="774821"/>
          </a:xfrm>
          <a:prstGeom prst="rect">
            <a:avLst/>
          </a:prstGeom>
        </p:spPr>
      </p:pic>
      <p:sp>
        <p:nvSpPr>
          <p:cNvPr id="52" name="Oval 51"/>
          <p:cNvSpPr/>
          <p:nvPr/>
        </p:nvSpPr>
        <p:spPr>
          <a:xfrm>
            <a:off x="3371738" y="2955810"/>
            <a:ext cx="549117" cy="401634"/>
          </a:xfrm>
          <a:prstGeom prst="ellipse">
            <a:avLst/>
          </a:prstGeom>
          <a:solidFill>
            <a:schemeClr val="tx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43" name="Oval 42"/>
          <p:cNvSpPr/>
          <p:nvPr/>
        </p:nvSpPr>
        <p:spPr>
          <a:xfrm>
            <a:off x="2245880" y="3397134"/>
            <a:ext cx="549117" cy="401634"/>
          </a:xfrm>
          <a:prstGeom prst="ellipse">
            <a:avLst/>
          </a:prstGeom>
          <a:solidFill>
            <a:schemeClr val="accent6">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44" name="Oval 43"/>
          <p:cNvSpPr/>
          <p:nvPr/>
        </p:nvSpPr>
        <p:spPr>
          <a:xfrm>
            <a:off x="3093950" y="3418860"/>
            <a:ext cx="549117" cy="401634"/>
          </a:xfrm>
          <a:prstGeom prst="ellipse">
            <a:avLst/>
          </a:prstGeom>
          <a:solidFill>
            <a:srgbClr val="660066"/>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45" name="TextBox 44"/>
          <p:cNvSpPr txBox="1"/>
          <p:nvPr/>
        </p:nvSpPr>
        <p:spPr>
          <a:xfrm>
            <a:off x="4524045" y="2967314"/>
            <a:ext cx="6751765" cy="1200328"/>
          </a:xfrm>
          <a:prstGeom prst="rect">
            <a:avLst/>
          </a:prstGeom>
          <a:noFill/>
        </p:spPr>
        <p:txBody>
          <a:bodyPr wrap="square" rtlCol="0">
            <a:spAutoFit/>
          </a:bodyPr>
          <a:lstStyle/>
          <a:p>
            <a:pPr marL="342900" indent="-342900">
              <a:buFont typeface="Arial"/>
              <a:buChar char="•"/>
            </a:pPr>
            <a:r>
              <a:rPr lang="en-US" sz="2400" dirty="0" smtClean="0"/>
              <a:t>Compute</a:t>
            </a:r>
            <a:r>
              <a:rPr lang="en-US" sz="2400" dirty="0"/>
              <a:t>	</a:t>
            </a:r>
            <a:r>
              <a:rPr lang="en-US" sz="2400" dirty="0" smtClean="0"/>
              <a:t>      ,           ,                                                                                           </a:t>
            </a:r>
          </a:p>
          <a:p>
            <a:r>
              <a:rPr lang="en-US" sz="2400" dirty="0"/>
              <a:t> </a:t>
            </a:r>
            <a:r>
              <a:rPr lang="en-US" sz="2400" dirty="0" smtClean="0"/>
              <a:t>                                       , </a:t>
            </a:r>
          </a:p>
          <a:p>
            <a:pPr marL="342900" indent="-342900">
              <a:buFont typeface="Arial"/>
              <a:buChar char="•"/>
            </a:pPr>
            <a:r>
              <a:rPr lang="en-US" sz="2400" dirty="0" smtClean="0"/>
              <a:t>Compute a NIWI </a:t>
            </a:r>
            <a:r>
              <a:rPr lang="en-US" sz="2400" dirty="0" err="1" smtClean="0"/>
              <a:t>Π</a:t>
            </a:r>
            <a:r>
              <a:rPr lang="en-US" sz="2400" dirty="0" smtClean="0"/>
              <a:t>’ :</a:t>
            </a:r>
            <a:endParaRPr lang="en-US" sz="2400" dirty="0"/>
          </a:p>
        </p:txBody>
      </p:sp>
      <p:sp>
        <p:nvSpPr>
          <p:cNvPr id="46" name="Oval 45"/>
          <p:cNvSpPr/>
          <p:nvPr/>
        </p:nvSpPr>
        <p:spPr>
          <a:xfrm>
            <a:off x="6187412" y="2962806"/>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49" name="Oval 48"/>
          <p:cNvSpPr/>
          <p:nvPr/>
        </p:nvSpPr>
        <p:spPr>
          <a:xfrm>
            <a:off x="6947540" y="2946480"/>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56" name="Rectangle 55"/>
          <p:cNvSpPr/>
          <p:nvPr/>
        </p:nvSpPr>
        <p:spPr>
          <a:xfrm>
            <a:off x="4776485" y="4146558"/>
            <a:ext cx="4301879" cy="2670550"/>
          </a:xfrm>
          <a:prstGeom prst="rect">
            <a:avLst/>
          </a:prstGeom>
          <a:solidFill>
            <a:schemeClr val="bg1">
              <a:alpha val="0"/>
            </a:schemeClr>
          </a:solidFill>
          <a:ln w="158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tx1"/>
              </a:solidFill>
            </a:endParaRPr>
          </a:p>
        </p:txBody>
      </p:sp>
      <p:sp>
        <p:nvSpPr>
          <p:cNvPr id="57" name="TextBox 56"/>
          <p:cNvSpPr txBox="1"/>
          <p:nvPr/>
        </p:nvSpPr>
        <p:spPr>
          <a:xfrm>
            <a:off x="4866411" y="4125114"/>
            <a:ext cx="4172269" cy="4154983"/>
          </a:xfrm>
          <a:prstGeom prst="rect">
            <a:avLst/>
          </a:prstGeom>
          <a:noFill/>
        </p:spPr>
        <p:txBody>
          <a:bodyPr wrap="square" rtlCol="0">
            <a:spAutoFit/>
          </a:bodyPr>
          <a:lstStyle/>
          <a:p>
            <a:pPr marL="342900" indent="-342900">
              <a:buFont typeface="Wingdings" charset="2"/>
              <a:buChar char="Ø"/>
            </a:pPr>
            <a:r>
              <a:rPr lang="en-US" sz="2400" dirty="0" smtClean="0"/>
              <a:t>All 5 are keys for f  AND</a:t>
            </a:r>
          </a:p>
          <a:p>
            <a:r>
              <a:rPr lang="en-US" sz="2400" dirty="0"/>
              <a:t>	</a:t>
            </a:r>
            <a:r>
              <a:rPr lang="en-US" sz="2400" dirty="0" smtClean="0"/>
              <a:t>	</a:t>
            </a:r>
            <a:r>
              <a:rPr lang="en-US" sz="2400" dirty="0" smtClean="0">
                <a:solidFill>
                  <a:srgbClr val="FF0000"/>
                </a:solidFill>
              </a:rPr>
              <a:t>W = Com (0)</a:t>
            </a:r>
          </a:p>
          <a:p>
            <a:pPr lvl="2"/>
            <a:r>
              <a:rPr lang="en-US" sz="2400" dirty="0" smtClean="0"/>
              <a:t>      (OR)</a:t>
            </a:r>
            <a:endParaRPr lang="en-US" sz="2400" dirty="0"/>
          </a:p>
          <a:p>
            <a:pPr marL="342900" indent="-342900">
              <a:buFont typeface="Wingdings" charset="2"/>
              <a:buChar char="Ø"/>
            </a:pPr>
            <a:r>
              <a:rPr lang="en-US" sz="2400" dirty="0" smtClean="0"/>
              <a:t> 4 are keys for f  AND</a:t>
            </a:r>
          </a:p>
          <a:p>
            <a:r>
              <a:rPr lang="en-US" sz="2400" dirty="0" smtClean="0"/>
              <a:t>	Z =  Com(…) such that</a:t>
            </a:r>
          </a:p>
          <a:p>
            <a:r>
              <a:rPr lang="en-US" sz="2400" dirty="0" smtClean="0"/>
              <a:t>      Dec(         ,          ) = ….</a:t>
            </a:r>
          </a:p>
          <a:p>
            <a:r>
              <a:rPr lang="en-US" sz="2400" dirty="0"/>
              <a:t> </a:t>
            </a:r>
            <a:r>
              <a:rPr lang="en-US" sz="2400" dirty="0" smtClean="0"/>
              <a:t>    </a:t>
            </a:r>
          </a:p>
          <a:p>
            <a:r>
              <a:rPr lang="en-US" sz="2400" dirty="0"/>
              <a:t>	</a:t>
            </a:r>
            <a:endParaRPr lang="en-US" sz="2400" dirty="0" smtClean="0"/>
          </a:p>
          <a:p>
            <a:pPr lvl="2"/>
            <a:r>
              <a:rPr lang="en-US" sz="2400" dirty="0" smtClean="0"/>
              <a:t>	</a:t>
            </a:r>
            <a:endParaRPr lang="en-US" sz="2400" dirty="0"/>
          </a:p>
          <a:p>
            <a:endParaRPr lang="en-US" sz="2400" dirty="0" smtClean="0"/>
          </a:p>
          <a:p>
            <a:pPr marL="342900" indent="-342900">
              <a:buFont typeface="Wingdings" charset="2"/>
              <a:buChar char="Ø"/>
            </a:pPr>
            <a:endParaRPr lang="en-US" sz="2400" dirty="0"/>
          </a:p>
        </p:txBody>
      </p:sp>
      <p:sp>
        <p:nvSpPr>
          <p:cNvPr id="65" name="Oval 64"/>
          <p:cNvSpPr/>
          <p:nvPr/>
        </p:nvSpPr>
        <p:spPr>
          <a:xfrm>
            <a:off x="7801075" y="2949576"/>
            <a:ext cx="549117" cy="401634"/>
          </a:xfrm>
          <a:prstGeom prst="ellipse">
            <a:avLst/>
          </a:prstGeom>
          <a:solidFill>
            <a:schemeClr val="tx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66" name="Oval 65"/>
          <p:cNvSpPr/>
          <p:nvPr/>
        </p:nvSpPr>
        <p:spPr>
          <a:xfrm>
            <a:off x="6529709" y="3390900"/>
            <a:ext cx="549117" cy="401634"/>
          </a:xfrm>
          <a:prstGeom prst="ellipse">
            <a:avLst/>
          </a:prstGeom>
          <a:solidFill>
            <a:schemeClr val="accent6">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67" name="Oval 66"/>
          <p:cNvSpPr/>
          <p:nvPr/>
        </p:nvSpPr>
        <p:spPr>
          <a:xfrm>
            <a:off x="7510059" y="3412626"/>
            <a:ext cx="549117" cy="401634"/>
          </a:xfrm>
          <a:prstGeom prst="ellipse">
            <a:avLst/>
          </a:prstGeom>
          <a:solidFill>
            <a:srgbClr val="660066"/>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7" name="TextBox 6"/>
          <p:cNvSpPr txBox="1"/>
          <p:nvPr/>
        </p:nvSpPr>
        <p:spPr>
          <a:xfrm>
            <a:off x="1108987" y="5318731"/>
            <a:ext cx="3239739" cy="461665"/>
          </a:xfrm>
          <a:prstGeom prst="rect">
            <a:avLst/>
          </a:prstGeom>
          <a:noFill/>
        </p:spPr>
        <p:txBody>
          <a:bodyPr wrap="none" rtlCol="0">
            <a:spAutoFit/>
          </a:bodyPr>
          <a:lstStyle/>
          <a:p>
            <a:r>
              <a:rPr lang="en-US" sz="2400" dirty="0" smtClean="0"/>
              <a:t>Com (                                )</a:t>
            </a:r>
            <a:endParaRPr lang="en-US" sz="2400" dirty="0"/>
          </a:p>
        </p:txBody>
      </p:sp>
      <p:sp>
        <p:nvSpPr>
          <p:cNvPr id="35" name="Oval 34"/>
          <p:cNvSpPr/>
          <p:nvPr/>
        </p:nvSpPr>
        <p:spPr>
          <a:xfrm>
            <a:off x="1941537" y="5377168"/>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36" name="Oval 35"/>
          <p:cNvSpPr/>
          <p:nvPr/>
        </p:nvSpPr>
        <p:spPr>
          <a:xfrm>
            <a:off x="2767805" y="5360842"/>
            <a:ext cx="549117" cy="401634"/>
          </a:xfrm>
          <a:prstGeom prst="ellipse">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38" name="Oval 37"/>
          <p:cNvSpPr/>
          <p:nvPr/>
        </p:nvSpPr>
        <p:spPr>
          <a:xfrm>
            <a:off x="3528744" y="5363938"/>
            <a:ext cx="549117" cy="401634"/>
          </a:xfrm>
          <a:prstGeom prst="ellipse">
            <a:avLst/>
          </a:prstGeom>
          <a:solidFill>
            <a:schemeClr val="tx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39" name="Oval 38"/>
          <p:cNvSpPr/>
          <p:nvPr/>
        </p:nvSpPr>
        <p:spPr>
          <a:xfrm>
            <a:off x="2402886" y="5805262"/>
            <a:ext cx="549117" cy="401634"/>
          </a:xfrm>
          <a:prstGeom prst="ellipse">
            <a:avLst/>
          </a:prstGeom>
          <a:solidFill>
            <a:schemeClr val="accent6">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41" name="Oval 40"/>
          <p:cNvSpPr/>
          <p:nvPr/>
        </p:nvSpPr>
        <p:spPr>
          <a:xfrm>
            <a:off x="3250956" y="5826988"/>
            <a:ext cx="549117" cy="401634"/>
          </a:xfrm>
          <a:prstGeom prst="ellipse">
            <a:avLst/>
          </a:prstGeom>
          <a:solidFill>
            <a:srgbClr val="660066"/>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60" name="Oval 59"/>
          <p:cNvSpPr/>
          <p:nvPr/>
        </p:nvSpPr>
        <p:spPr>
          <a:xfrm>
            <a:off x="6736529" y="6021445"/>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61" name="Oval 60"/>
          <p:cNvSpPr/>
          <p:nvPr/>
        </p:nvSpPr>
        <p:spPr>
          <a:xfrm>
            <a:off x="5980592" y="6021445"/>
            <a:ext cx="549117" cy="401634"/>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62" name="Oval 61"/>
          <p:cNvSpPr/>
          <p:nvPr/>
        </p:nvSpPr>
        <p:spPr>
          <a:xfrm>
            <a:off x="5980592" y="6444805"/>
            <a:ext cx="549117" cy="401634"/>
          </a:xfrm>
          <a:prstGeom prst="ellipse">
            <a:avLst/>
          </a:prstGeom>
          <a:solidFill>
            <a:srgbClr val="660066"/>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x</a:t>
            </a:r>
            <a:endParaRPr lang="en-US" sz="2400" dirty="0">
              <a:solidFill>
                <a:schemeClr val="bg1"/>
              </a:solidFill>
            </a:endParaRPr>
          </a:p>
        </p:txBody>
      </p:sp>
      <p:sp>
        <p:nvSpPr>
          <p:cNvPr id="63" name="Oval 62"/>
          <p:cNvSpPr/>
          <p:nvPr/>
        </p:nvSpPr>
        <p:spPr>
          <a:xfrm>
            <a:off x="6752953" y="6471496"/>
            <a:ext cx="549117" cy="401634"/>
          </a:xfrm>
          <a:prstGeom prst="ellipse">
            <a:avLst/>
          </a:prstGeom>
          <a:solidFill>
            <a:srgbClr val="660066"/>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f</a:t>
            </a:r>
          </a:p>
        </p:txBody>
      </p:sp>
      <p:sp>
        <p:nvSpPr>
          <p:cNvPr id="8" name="TextBox 7"/>
          <p:cNvSpPr txBox="1"/>
          <p:nvPr/>
        </p:nvSpPr>
        <p:spPr>
          <a:xfrm>
            <a:off x="5002433" y="6403239"/>
            <a:ext cx="2604799" cy="461665"/>
          </a:xfrm>
          <a:prstGeom prst="rect">
            <a:avLst/>
          </a:prstGeom>
          <a:noFill/>
        </p:spPr>
        <p:txBody>
          <a:bodyPr wrap="none" rtlCol="0">
            <a:spAutoFit/>
          </a:bodyPr>
          <a:lstStyle/>
          <a:p>
            <a:r>
              <a:rPr lang="en-US" sz="2400" dirty="0" smtClean="0"/>
              <a:t> = Dec(         ,          )</a:t>
            </a:r>
            <a:endParaRPr lang="en-US" sz="2400" dirty="0"/>
          </a:p>
        </p:txBody>
      </p:sp>
      <p:sp>
        <p:nvSpPr>
          <p:cNvPr id="54" name="Multiply 53"/>
          <p:cNvSpPr/>
          <p:nvPr/>
        </p:nvSpPr>
        <p:spPr>
          <a:xfrm>
            <a:off x="3724715" y="5826988"/>
            <a:ext cx="799330" cy="921539"/>
          </a:xfrm>
          <a:prstGeom prst="mathMultiply">
            <a:avLst/>
          </a:prstGeom>
          <a:solidFill>
            <a:srgbClr val="C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Multiply 57"/>
          <p:cNvSpPr/>
          <p:nvPr/>
        </p:nvSpPr>
        <p:spPr>
          <a:xfrm>
            <a:off x="8239350" y="4107684"/>
            <a:ext cx="799330" cy="921539"/>
          </a:xfrm>
          <a:prstGeom prst="mathMultiply">
            <a:avLst/>
          </a:prstGeom>
          <a:solidFill>
            <a:srgbClr val="C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48596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8"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4948"/>
            <a:ext cx="8229600" cy="1143000"/>
          </a:xfrm>
        </p:spPr>
        <p:txBody>
          <a:bodyPr>
            <a:normAutofit fontScale="90000"/>
          </a:bodyPr>
          <a:lstStyle/>
          <a:p>
            <a:r>
              <a:rPr lang="en-US" dirty="0" smtClean="0"/>
              <a:t>Thank you!</a:t>
            </a:r>
            <a:br>
              <a:rPr lang="en-US" dirty="0" smtClean="0"/>
            </a:br>
            <a:r>
              <a:rPr lang="en-US" dirty="0"/>
              <a:t/>
            </a:r>
            <a:br>
              <a:rPr lang="en-US" dirty="0"/>
            </a:br>
            <a:r>
              <a:rPr lang="en-US" dirty="0" smtClean="0"/>
              <a:t>Questions?</a:t>
            </a:r>
            <a:endParaRPr lang="en-US" dirty="0"/>
          </a:p>
        </p:txBody>
      </p:sp>
    </p:spTree>
    <p:extLst>
      <p:ext uri="{BB962C8B-B14F-4D97-AF65-F5344CB8AC3E}">
        <p14:creationId xmlns:p14="http://schemas.microsoft.com/office/powerpoint/2010/main" val="169286058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Functional Encryption</a:t>
            </a:r>
            <a:endParaRPr lang="en-US" sz="4000" dirty="0"/>
          </a:p>
        </p:txBody>
      </p:sp>
      <p:sp>
        <p:nvSpPr>
          <p:cNvPr id="3" name="Content Placeholder 2"/>
          <p:cNvSpPr>
            <a:spLocks noGrp="1"/>
          </p:cNvSpPr>
          <p:nvPr>
            <p:ph idx="1"/>
          </p:nvPr>
        </p:nvSpPr>
        <p:spPr/>
        <p:txBody>
          <a:bodyPr>
            <a:normAutofit/>
          </a:bodyPr>
          <a:lstStyle/>
          <a:p>
            <a:r>
              <a:rPr lang="en-US" sz="2400" dirty="0" smtClean="0"/>
              <a:t>Generalizes existing notions of several advanced encryption schemes like:</a:t>
            </a:r>
            <a:endParaRPr lang="en-US" sz="2400" dirty="0" smtClean="0">
              <a:solidFill>
                <a:schemeClr val="tx2"/>
              </a:solidFill>
            </a:endParaRPr>
          </a:p>
          <a:p>
            <a:pPr lvl="1">
              <a:buFont typeface="Wingdings" charset="2"/>
              <a:buChar char="Ø"/>
            </a:pPr>
            <a:r>
              <a:rPr lang="en-US" sz="2400" dirty="0" smtClean="0">
                <a:solidFill>
                  <a:schemeClr val="tx2"/>
                </a:solidFill>
              </a:rPr>
              <a:t> Identity Based Encryption</a:t>
            </a:r>
          </a:p>
          <a:p>
            <a:pPr lvl="1">
              <a:buFont typeface="Wingdings" charset="2"/>
              <a:buChar char="Ø"/>
            </a:pPr>
            <a:r>
              <a:rPr lang="en-US" sz="2400" dirty="0">
                <a:solidFill>
                  <a:schemeClr val="tx2"/>
                </a:solidFill>
              </a:rPr>
              <a:t> </a:t>
            </a:r>
            <a:r>
              <a:rPr lang="en-US" sz="2400" dirty="0" smtClean="0">
                <a:solidFill>
                  <a:schemeClr val="tx2"/>
                </a:solidFill>
              </a:rPr>
              <a:t>Predicate Encryption</a:t>
            </a:r>
            <a:endParaRPr lang="en-US" sz="2400" dirty="0">
              <a:solidFill>
                <a:schemeClr val="tx2"/>
              </a:solidFill>
            </a:endParaRPr>
          </a:p>
          <a:p>
            <a:pPr lvl="1">
              <a:buFont typeface="Wingdings" charset="2"/>
              <a:buChar char="Ø"/>
            </a:pPr>
            <a:r>
              <a:rPr lang="en-US" sz="2400" dirty="0">
                <a:solidFill>
                  <a:schemeClr val="tx2"/>
                </a:solidFill>
              </a:rPr>
              <a:t> </a:t>
            </a:r>
            <a:r>
              <a:rPr lang="en-US" sz="2400" dirty="0" smtClean="0">
                <a:solidFill>
                  <a:schemeClr val="tx2"/>
                </a:solidFill>
              </a:rPr>
              <a:t>Attribute Based Encryption</a:t>
            </a:r>
          </a:p>
          <a:p>
            <a:pPr lvl="1">
              <a:buFont typeface="Wingdings" charset="2"/>
              <a:buChar char="Ø"/>
            </a:pPr>
            <a:r>
              <a:rPr lang="en-US" sz="2400" dirty="0">
                <a:solidFill>
                  <a:schemeClr val="tx2"/>
                </a:solidFill>
              </a:rPr>
              <a:t> </a:t>
            </a:r>
            <a:r>
              <a:rPr lang="en-US" sz="2400" dirty="0" smtClean="0">
                <a:solidFill>
                  <a:schemeClr val="tx2"/>
                </a:solidFill>
              </a:rPr>
              <a:t>Searchable Encryption</a:t>
            </a:r>
          </a:p>
          <a:p>
            <a:pPr lvl="1">
              <a:buFont typeface="Wingdings" charset="2"/>
              <a:buChar char="Ø"/>
            </a:pPr>
            <a:r>
              <a:rPr lang="en-US" sz="2400" dirty="0" smtClean="0">
                <a:solidFill>
                  <a:schemeClr val="tx2"/>
                </a:solidFill>
              </a:rPr>
              <a:t>…</a:t>
            </a:r>
          </a:p>
        </p:txBody>
      </p:sp>
    </p:spTree>
    <p:extLst>
      <p:ext uri="{BB962C8B-B14F-4D97-AF65-F5344CB8AC3E}">
        <p14:creationId xmlns:p14="http://schemas.microsoft.com/office/powerpoint/2010/main" val="201645704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282" y="190439"/>
            <a:ext cx="8229600" cy="1143000"/>
          </a:xfrm>
        </p:spPr>
        <p:txBody>
          <a:bodyPr>
            <a:normAutofit/>
          </a:bodyPr>
          <a:lstStyle/>
          <a:p>
            <a:r>
              <a:rPr lang="en-US" sz="4000" dirty="0" smtClean="0"/>
              <a:t>Syntax of FE</a:t>
            </a:r>
            <a:endParaRPr lang="en-US" sz="4000" dirty="0"/>
          </a:p>
        </p:txBody>
      </p:sp>
      <p:grpSp>
        <p:nvGrpSpPr>
          <p:cNvPr id="3" name="Group 2"/>
          <p:cNvGrpSpPr/>
          <p:nvPr/>
        </p:nvGrpSpPr>
        <p:grpSpPr>
          <a:xfrm>
            <a:off x="33423" y="1754595"/>
            <a:ext cx="9144000" cy="1614005"/>
            <a:chOff x="33423" y="692503"/>
            <a:chExt cx="9144000" cy="1614005"/>
          </a:xfrm>
        </p:grpSpPr>
        <p:grpSp>
          <p:nvGrpSpPr>
            <p:cNvPr id="13" name="Group 12"/>
            <p:cNvGrpSpPr/>
            <p:nvPr/>
          </p:nvGrpSpPr>
          <p:grpSpPr>
            <a:xfrm>
              <a:off x="33423" y="692503"/>
              <a:ext cx="9144000" cy="1614005"/>
              <a:chOff x="33423" y="984036"/>
              <a:chExt cx="9144000" cy="1614005"/>
            </a:xfrm>
          </p:grpSpPr>
          <p:sp>
            <p:nvSpPr>
              <p:cNvPr id="4" name="TextBox 3"/>
              <p:cNvSpPr txBox="1"/>
              <p:nvPr/>
            </p:nvSpPr>
            <p:spPr>
              <a:xfrm>
                <a:off x="33423" y="984036"/>
                <a:ext cx="9144000" cy="1203791"/>
              </a:xfrm>
              <a:prstGeom prst="rect">
                <a:avLst/>
              </a:prstGeom>
              <a:solidFill>
                <a:schemeClr val="tx2">
                  <a:lumMod val="20000"/>
                  <a:lumOff val="80000"/>
                </a:schemeClr>
              </a:solidFill>
            </p:spPr>
            <p:txBody>
              <a:bodyPr wrap="square" rtlCol="0">
                <a:spAutoFit/>
              </a:bodyPr>
              <a:lstStyle/>
              <a:p>
                <a:endParaRPr lang="en-US" dirty="0"/>
              </a:p>
            </p:txBody>
          </p:sp>
          <p:pic>
            <p:nvPicPr>
              <p:cNvPr id="5" name="Picture 4" descr="setu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04258" y="1039360"/>
                <a:ext cx="871728" cy="871728"/>
              </a:xfrm>
              <a:prstGeom prst="rect">
                <a:avLst/>
              </a:prstGeom>
            </p:spPr>
          </p:pic>
          <p:sp>
            <p:nvSpPr>
              <p:cNvPr id="6" name="TextBox 5"/>
              <p:cNvSpPr txBox="1"/>
              <p:nvPr/>
            </p:nvSpPr>
            <p:spPr>
              <a:xfrm>
                <a:off x="2922162" y="1766644"/>
                <a:ext cx="1105294" cy="461665"/>
              </a:xfrm>
              <a:prstGeom prst="rect">
                <a:avLst/>
              </a:prstGeom>
              <a:noFill/>
            </p:spPr>
            <p:txBody>
              <a:bodyPr wrap="square" rtlCol="0">
                <a:spAutoFit/>
              </a:bodyPr>
              <a:lstStyle/>
              <a:p>
                <a:r>
                  <a:rPr lang="en-US" sz="2400" dirty="0" smtClean="0"/>
                  <a:t>Setup</a:t>
                </a:r>
                <a:endParaRPr lang="en-US" sz="2400" dirty="0"/>
              </a:p>
            </p:txBody>
          </p:sp>
          <p:cxnSp>
            <p:nvCxnSpPr>
              <p:cNvPr id="8" name="Straight Arrow Connector 7"/>
              <p:cNvCxnSpPr/>
              <p:nvPr/>
            </p:nvCxnSpPr>
            <p:spPr>
              <a:xfrm>
                <a:off x="457200" y="1658683"/>
                <a:ext cx="2195964"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305724" y="1132163"/>
                <a:ext cx="2584662" cy="461665"/>
              </a:xfrm>
              <a:prstGeom prst="rect">
                <a:avLst/>
              </a:prstGeom>
              <a:noFill/>
            </p:spPr>
            <p:txBody>
              <a:bodyPr wrap="none" rtlCol="0">
                <a:spAutoFit/>
              </a:bodyPr>
              <a:lstStyle/>
              <a:p>
                <a:r>
                  <a:rPr lang="en-US" sz="2400" dirty="0" smtClean="0"/>
                  <a:t>Security Parameter</a:t>
                </a:r>
                <a:endParaRPr lang="en-US" sz="2400" dirty="0"/>
              </a:p>
            </p:txBody>
          </p:sp>
          <p:cxnSp>
            <p:nvCxnSpPr>
              <p:cNvPr id="10" name="Straight Arrow Connector 9"/>
              <p:cNvCxnSpPr/>
              <p:nvPr/>
            </p:nvCxnSpPr>
            <p:spPr>
              <a:xfrm>
                <a:off x="4060879" y="1578880"/>
                <a:ext cx="1281595"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pic>
            <p:nvPicPr>
              <p:cNvPr id="11" name="Picture 10" descr="msk.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79019" y="1011952"/>
                <a:ext cx="1133856" cy="1133856"/>
              </a:xfrm>
              <a:prstGeom prst="rect">
                <a:avLst/>
              </a:prstGeom>
            </p:spPr>
          </p:pic>
          <p:sp>
            <p:nvSpPr>
              <p:cNvPr id="12" name="TextBox 11"/>
              <p:cNvSpPr txBox="1"/>
              <p:nvPr/>
            </p:nvSpPr>
            <p:spPr>
              <a:xfrm>
                <a:off x="5895317" y="1767044"/>
                <a:ext cx="749123" cy="830997"/>
              </a:xfrm>
              <a:prstGeom prst="rect">
                <a:avLst/>
              </a:prstGeom>
              <a:noFill/>
            </p:spPr>
            <p:txBody>
              <a:bodyPr wrap="none" rtlCol="0">
                <a:spAutoFit/>
              </a:bodyPr>
              <a:lstStyle/>
              <a:p>
                <a:r>
                  <a:rPr lang="en-US" sz="2400" dirty="0" smtClean="0"/>
                  <a:t>MSK</a:t>
                </a:r>
              </a:p>
              <a:p>
                <a:endParaRPr lang="en-US" sz="2400" dirty="0"/>
              </a:p>
            </p:txBody>
          </p:sp>
        </p:grpSp>
        <p:sp>
          <p:nvSpPr>
            <p:cNvPr id="24" name="TextBox 23"/>
            <p:cNvSpPr txBox="1"/>
            <p:nvPr/>
          </p:nvSpPr>
          <p:spPr>
            <a:xfrm>
              <a:off x="7119362" y="1009907"/>
              <a:ext cx="184666" cy="461665"/>
            </a:xfrm>
            <a:prstGeom prst="rect">
              <a:avLst/>
            </a:prstGeom>
            <a:noFill/>
          </p:spPr>
          <p:txBody>
            <a:bodyPr wrap="none" rtlCol="0">
              <a:spAutoFit/>
            </a:bodyPr>
            <a:lstStyle/>
            <a:p>
              <a:r>
                <a:rPr lang="en-US" sz="2400" dirty="0" smtClean="0"/>
                <a:t> </a:t>
              </a:r>
              <a:endParaRPr lang="en-US" sz="2400" dirty="0"/>
            </a:p>
          </p:txBody>
        </p:sp>
      </p:grpSp>
      <p:grpSp>
        <p:nvGrpSpPr>
          <p:cNvPr id="17" name="Group 16"/>
          <p:cNvGrpSpPr/>
          <p:nvPr/>
        </p:nvGrpSpPr>
        <p:grpSpPr>
          <a:xfrm>
            <a:off x="7598114" y="1760447"/>
            <a:ext cx="766706" cy="1238821"/>
            <a:chOff x="7598114" y="698355"/>
            <a:chExt cx="766706" cy="1238821"/>
          </a:xfrm>
        </p:grpSpPr>
        <p:pic>
          <p:nvPicPr>
            <p:cNvPr id="27" name="Picture 26" descr="ek.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00684" y="698355"/>
              <a:ext cx="511430" cy="899218"/>
            </a:xfrm>
            <a:prstGeom prst="rect">
              <a:avLst/>
            </a:prstGeom>
          </p:spPr>
        </p:pic>
        <p:sp>
          <p:nvSpPr>
            <p:cNvPr id="28" name="TextBox 27"/>
            <p:cNvSpPr txBox="1"/>
            <p:nvPr/>
          </p:nvSpPr>
          <p:spPr>
            <a:xfrm>
              <a:off x="7598114" y="1475511"/>
              <a:ext cx="766706" cy="461665"/>
            </a:xfrm>
            <a:prstGeom prst="rect">
              <a:avLst/>
            </a:prstGeom>
            <a:noFill/>
          </p:spPr>
          <p:txBody>
            <a:bodyPr wrap="none" rtlCol="0">
              <a:spAutoFit/>
            </a:bodyPr>
            <a:lstStyle/>
            <a:p>
              <a:r>
                <a:rPr lang="en-US" sz="2400" dirty="0" smtClean="0"/>
                <a:t>MPK</a:t>
              </a:r>
              <a:endParaRPr lang="en-US" sz="2400" dirty="0"/>
            </a:p>
          </p:txBody>
        </p:sp>
      </p:grpSp>
      <p:grpSp>
        <p:nvGrpSpPr>
          <p:cNvPr id="15" name="Group 14"/>
          <p:cNvGrpSpPr/>
          <p:nvPr/>
        </p:nvGrpSpPr>
        <p:grpSpPr>
          <a:xfrm>
            <a:off x="0" y="2970291"/>
            <a:ext cx="9144000" cy="1278010"/>
            <a:chOff x="0" y="3126251"/>
            <a:chExt cx="9144000" cy="1278010"/>
          </a:xfrm>
        </p:grpSpPr>
        <p:sp>
          <p:nvSpPr>
            <p:cNvPr id="33" name="TextBox 32"/>
            <p:cNvSpPr txBox="1"/>
            <p:nvPr/>
          </p:nvSpPr>
          <p:spPr>
            <a:xfrm>
              <a:off x="0" y="3128301"/>
              <a:ext cx="9144000" cy="1193361"/>
            </a:xfrm>
            <a:prstGeom prst="rect">
              <a:avLst/>
            </a:prstGeom>
            <a:solidFill>
              <a:schemeClr val="accent3">
                <a:lumMod val="40000"/>
                <a:lumOff val="60000"/>
              </a:schemeClr>
            </a:solidFill>
          </p:spPr>
          <p:txBody>
            <a:bodyPr wrap="square" rtlCol="0">
              <a:spAutoFit/>
            </a:bodyPr>
            <a:lstStyle/>
            <a:p>
              <a:endParaRPr lang="en-US" dirty="0"/>
            </a:p>
          </p:txBody>
        </p:sp>
        <p:cxnSp>
          <p:nvCxnSpPr>
            <p:cNvPr id="35" name="Straight Arrow Connector 34"/>
            <p:cNvCxnSpPr/>
            <p:nvPr/>
          </p:nvCxnSpPr>
          <p:spPr>
            <a:xfrm>
              <a:off x="457200" y="3922142"/>
              <a:ext cx="2195964" cy="1"/>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pic>
          <p:nvPicPr>
            <p:cNvPr id="38" name="Picture 37" descr="encrypt.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971353" y="3163527"/>
              <a:ext cx="871728" cy="871728"/>
            </a:xfrm>
            <a:prstGeom prst="rect">
              <a:avLst/>
            </a:prstGeom>
          </p:spPr>
        </p:pic>
        <p:sp>
          <p:nvSpPr>
            <p:cNvPr id="39" name="TextBox 38"/>
            <p:cNvSpPr txBox="1"/>
            <p:nvPr/>
          </p:nvSpPr>
          <p:spPr>
            <a:xfrm>
              <a:off x="2871654" y="3942596"/>
              <a:ext cx="1138202" cy="461665"/>
            </a:xfrm>
            <a:prstGeom prst="rect">
              <a:avLst/>
            </a:prstGeom>
            <a:noFill/>
          </p:spPr>
          <p:txBody>
            <a:bodyPr wrap="none" rtlCol="0">
              <a:spAutoFit/>
            </a:bodyPr>
            <a:lstStyle/>
            <a:p>
              <a:r>
                <a:rPr lang="en-US" sz="2400" dirty="0" smtClean="0"/>
                <a:t>Encrypt</a:t>
              </a:r>
              <a:endParaRPr lang="en-US" sz="2400" dirty="0"/>
            </a:p>
          </p:txBody>
        </p:sp>
        <p:sp>
          <p:nvSpPr>
            <p:cNvPr id="40" name="TextBox 39"/>
            <p:cNvSpPr txBox="1"/>
            <p:nvPr/>
          </p:nvSpPr>
          <p:spPr>
            <a:xfrm>
              <a:off x="651859" y="3410632"/>
              <a:ext cx="1883629" cy="461665"/>
            </a:xfrm>
            <a:prstGeom prst="rect">
              <a:avLst/>
            </a:prstGeom>
            <a:noFill/>
          </p:spPr>
          <p:txBody>
            <a:bodyPr wrap="square" rtlCol="0">
              <a:spAutoFit/>
            </a:bodyPr>
            <a:lstStyle/>
            <a:p>
              <a:r>
                <a:rPr lang="en-US" sz="2400" dirty="0" smtClean="0"/>
                <a:t>    x, MPK </a:t>
              </a:r>
              <a:endParaRPr lang="en-US" sz="2400" dirty="0"/>
            </a:p>
          </p:txBody>
        </p:sp>
        <p:pic>
          <p:nvPicPr>
            <p:cNvPr id="41" name="Picture 40" descr="ek.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5400000">
              <a:off x="1552151" y="2932339"/>
              <a:ext cx="511478" cy="899302"/>
            </a:xfrm>
            <a:prstGeom prst="rect">
              <a:avLst/>
            </a:prstGeom>
          </p:spPr>
        </p:pic>
        <p:cxnSp>
          <p:nvCxnSpPr>
            <p:cNvPr id="42" name="Straight Arrow Connector 41"/>
            <p:cNvCxnSpPr/>
            <p:nvPr/>
          </p:nvCxnSpPr>
          <p:spPr>
            <a:xfrm>
              <a:off x="4083161" y="3875767"/>
              <a:ext cx="1315018"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nvGrpSpPr>
            <p:cNvPr id="66" name="Group 65"/>
            <p:cNvGrpSpPr/>
            <p:nvPr/>
          </p:nvGrpSpPr>
          <p:grpSpPr>
            <a:xfrm>
              <a:off x="5838348" y="3341885"/>
              <a:ext cx="930232" cy="919076"/>
              <a:chOff x="5838348" y="3341885"/>
              <a:chExt cx="930232" cy="919076"/>
            </a:xfrm>
          </p:grpSpPr>
          <p:sp>
            <p:nvSpPr>
              <p:cNvPr id="43" name="Oval 42"/>
              <p:cNvSpPr/>
              <p:nvPr/>
            </p:nvSpPr>
            <p:spPr>
              <a:xfrm>
                <a:off x="5838348" y="3341885"/>
                <a:ext cx="930232" cy="919076"/>
              </a:xfrm>
              <a:prstGeom prst="ellips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44" name="TextBox 43"/>
              <p:cNvSpPr txBox="1"/>
              <p:nvPr/>
            </p:nvSpPr>
            <p:spPr>
              <a:xfrm>
                <a:off x="6112189" y="3534528"/>
                <a:ext cx="317966" cy="461665"/>
              </a:xfrm>
              <a:prstGeom prst="rect">
                <a:avLst/>
              </a:prstGeom>
              <a:noFill/>
            </p:spPr>
            <p:txBody>
              <a:bodyPr wrap="none" rtlCol="0">
                <a:spAutoFit/>
              </a:bodyPr>
              <a:lstStyle/>
              <a:p>
                <a:r>
                  <a:rPr lang="en-US" sz="2400" dirty="0">
                    <a:solidFill>
                      <a:srgbClr val="FFFFFF"/>
                    </a:solidFill>
                  </a:rPr>
                  <a:t>x</a:t>
                </a:r>
              </a:p>
            </p:txBody>
          </p:sp>
        </p:grpSp>
      </p:grpSp>
      <p:grpSp>
        <p:nvGrpSpPr>
          <p:cNvPr id="7" name="Group 6"/>
          <p:cNvGrpSpPr/>
          <p:nvPr/>
        </p:nvGrpSpPr>
        <p:grpSpPr>
          <a:xfrm>
            <a:off x="0" y="4087419"/>
            <a:ext cx="9144000" cy="1305593"/>
            <a:chOff x="0" y="4271113"/>
            <a:chExt cx="9144000" cy="1305593"/>
          </a:xfrm>
        </p:grpSpPr>
        <p:grpSp>
          <p:nvGrpSpPr>
            <p:cNvPr id="18" name="Group 17"/>
            <p:cNvGrpSpPr/>
            <p:nvPr/>
          </p:nvGrpSpPr>
          <p:grpSpPr>
            <a:xfrm>
              <a:off x="0" y="4271113"/>
              <a:ext cx="9144000" cy="1305593"/>
              <a:chOff x="0" y="4271113"/>
              <a:chExt cx="9144000" cy="1305593"/>
            </a:xfrm>
          </p:grpSpPr>
          <p:sp>
            <p:nvSpPr>
              <p:cNvPr id="45" name="TextBox 44"/>
              <p:cNvSpPr txBox="1"/>
              <p:nvPr/>
            </p:nvSpPr>
            <p:spPr>
              <a:xfrm>
                <a:off x="0" y="4360535"/>
                <a:ext cx="9144000" cy="1208481"/>
              </a:xfrm>
              <a:prstGeom prst="rect">
                <a:avLst/>
              </a:prstGeom>
              <a:solidFill>
                <a:schemeClr val="accent4">
                  <a:lumMod val="60000"/>
                  <a:lumOff val="40000"/>
                </a:schemeClr>
              </a:solidFill>
            </p:spPr>
            <p:txBody>
              <a:bodyPr wrap="square" rtlCol="0">
                <a:spAutoFit/>
              </a:bodyPr>
              <a:lstStyle/>
              <a:p>
                <a:endParaRPr lang="en-US" dirty="0"/>
              </a:p>
            </p:txBody>
          </p:sp>
          <p:cxnSp>
            <p:nvCxnSpPr>
              <p:cNvPr id="47" name="Straight Arrow Connector 46"/>
              <p:cNvCxnSpPr/>
              <p:nvPr/>
            </p:nvCxnSpPr>
            <p:spPr>
              <a:xfrm>
                <a:off x="457200" y="5162899"/>
                <a:ext cx="2195964" cy="1473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pic>
            <p:nvPicPr>
              <p:cNvPr id="50" name="Picture 49" descr="keygen.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819798" y="4409072"/>
                <a:ext cx="1103376" cy="829056"/>
              </a:xfrm>
              <a:prstGeom prst="rect">
                <a:avLst/>
              </a:prstGeom>
            </p:spPr>
          </p:pic>
          <p:sp>
            <p:nvSpPr>
              <p:cNvPr id="51" name="TextBox 50"/>
              <p:cNvSpPr txBox="1"/>
              <p:nvPr/>
            </p:nvSpPr>
            <p:spPr>
              <a:xfrm>
                <a:off x="2570364" y="5115041"/>
                <a:ext cx="1818677" cy="461665"/>
              </a:xfrm>
              <a:prstGeom prst="rect">
                <a:avLst/>
              </a:prstGeom>
              <a:noFill/>
            </p:spPr>
            <p:txBody>
              <a:bodyPr wrap="none" rtlCol="0">
                <a:spAutoFit/>
              </a:bodyPr>
              <a:lstStyle/>
              <a:p>
                <a:r>
                  <a:rPr lang="en-US" sz="2400" dirty="0" err="1" smtClean="0"/>
                  <a:t>Func.KeyGen</a:t>
                </a:r>
                <a:endParaRPr lang="en-US" sz="2400" dirty="0"/>
              </a:p>
            </p:txBody>
          </p:sp>
          <p:pic>
            <p:nvPicPr>
              <p:cNvPr id="52" name="Picture 51" descr="msk.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678862">
                <a:off x="1366375" y="4271113"/>
                <a:ext cx="839565" cy="839565"/>
              </a:xfrm>
              <a:prstGeom prst="rect">
                <a:avLst/>
              </a:prstGeom>
            </p:spPr>
          </p:pic>
          <p:sp>
            <p:nvSpPr>
              <p:cNvPr id="53" name="TextBox 52"/>
              <p:cNvSpPr txBox="1"/>
              <p:nvPr/>
            </p:nvSpPr>
            <p:spPr>
              <a:xfrm>
                <a:off x="808466" y="4732961"/>
                <a:ext cx="1128584" cy="461665"/>
              </a:xfrm>
              <a:prstGeom prst="rect">
                <a:avLst/>
              </a:prstGeom>
              <a:noFill/>
            </p:spPr>
            <p:txBody>
              <a:bodyPr wrap="none" rtlCol="0">
                <a:spAutoFit/>
              </a:bodyPr>
              <a:lstStyle/>
              <a:p>
                <a:r>
                  <a:rPr lang="en-US" sz="2400" dirty="0"/>
                  <a:t>f</a:t>
                </a:r>
                <a:r>
                  <a:rPr lang="en-US" sz="2400" dirty="0" smtClean="0"/>
                  <a:t>,   MSK</a:t>
                </a:r>
                <a:endParaRPr lang="en-US" sz="2400" dirty="0"/>
              </a:p>
            </p:txBody>
          </p:sp>
          <p:cxnSp>
            <p:nvCxnSpPr>
              <p:cNvPr id="54" name="Straight Arrow Connector 53"/>
              <p:cNvCxnSpPr/>
              <p:nvPr/>
            </p:nvCxnSpPr>
            <p:spPr>
              <a:xfrm>
                <a:off x="4127847" y="5096523"/>
                <a:ext cx="1248050"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pic>
          <p:nvPicPr>
            <p:cNvPr id="68" name="Picture 67" descr="newkey.jpe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871197" y="4628961"/>
              <a:ext cx="1308522" cy="576537"/>
            </a:xfrm>
            <a:prstGeom prst="rect">
              <a:avLst/>
            </a:prstGeom>
          </p:spPr>
        </p:pic>
        <p:sp>
          <p:nvSpPr>
            <p:cNvPr id="69" name="TextBox 68"/>
            <p:cNvSpPr txBox="1"/>
            <p:nvPr/>
          </p:nvSpPr>
          <p:spPr>
            <a:xfrm>
              <a:off x="6073573" y="4720216"/>
              <a:ext cx="343435" cy="461665"/>
            </a:xfrm>
            <a:prstGeom prst="rect">
              <a:avLst/>
            </a:prstGeom>
            <a:noFill/>
          </p:spPr>
          <p:txBody>
            <a:bodyPr wrap="square" rtlCol="0">
              <a:spAutoFit/>
            </a:bodyPr>
            <a:lstStyle/>
            <a:p>
              <a:r>
                <a:rPr lang="en-US" sz="2400" dirty="0" smtClean="0"/>
                <a:t>f</a:t>
              </a:r>
              <a:endParaRPr lang="en-US" sz="2400" dirty="0"/>
            </a:p>
          </p:txBody>
        </p:sp>
      </p:grpSp>
      <p:grpSp>
        <p:nvGrpSpPr>
          <p:cNvPr id="25" name="Group 24"/>
          <p:cNvGrpSpPr/>
          <p:nvPr/>
        </p:nvGrpSpPr>
        <p:grpSpPr>
          <a:xfrm>
            <a:off x="457200" y="5328239"/>
            <a:ext cx="5808209" cy="1376438"/>
            <a:chOff x="457200" y="5484199"/>
            <a:chExt cx="5808209" cy="1376438"/>
          </a:xfrm>
        </p:grpSpPr>
        <p:grpSp>
          <p:nvGrpSpPr>
            <p:cNvPr id="26" name="Group 25"/>
            <p:cNvGrpSpPr/>
            <p:nvPr/>
          </p:nvGrpSpPr>
          <p:grpSpPr>
            <a:xfrm>
              <a:off x="457200" y="5484199"/>
              <a:ext cx="5808209" cy="1376438"/>
              <a:chOff x="457200" y="5484199"/>
              <a:chExt cx="5808209" cy="1376438"/>
            </a:xfrm>
          </p:grpSpPr>
          <p:cxnSp>
            <p:nvCxnSpPr>
              <p:cNvPr id="58" name="Straight Arrow Connector 57"/>
              <p:cNvCxnSpPr/>
              <p:nvPr/>
            </p:nvCxnSpPr>
            <p:spPr>
              <a:xfrm>
                <a:off x="457200" y="6488092"/>
                <a:ext cx="2179923" cy="3601"/>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pic>
            <p:nvPicPr>
              <p:cNvPr id="60" name="Picture 59" descr="decrypt.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912373" y="5484199"/>
                <a:ext cx="1134342" cy="1141175"/>
              </a:xfrm>
              <a:prstGeom prst="rect">
                <a:avLst/>
              </a:prstGeom>
            </p:spPr>
          </p:pic>
          <p:sp>
            <p:nvSpPr>
              <p:cNvPr id="61" name="TextBox 60"/>
              <p:cNvSpPr txBox="1"/>
              <p:nvPr/>
            </p:nvSpPr>
            <p:spPr>
              <a:xfrm>
                <a:off x="2915399" y="6398972"/>
                <a:ext cx="1168709" cy="461665"/>
              </a:xfrm>
              <a:prstGeom prst="rect">
                <a:avLst/>
              </a:prstGeom>
              <a:noFill/>
            </p:spPr>
            <p:txBody>
              <a:bodyPr wrap="none" rtlCol="0">
                <a:spAutoFit/>
              </a:bodyPr>
              <a:lstStyle/>
              <a:p>
                <a:r>
                  <a:rPr lang="en-US" sz="2400" dirty="0" smtClean="0"/>
                  <a:t>Decrypt</a:t>
                </a:r>
                <a:endParaRPr lang="en-US" sz="2400" dirty="0"/>
              </a:p>
            </p:txBody>
          </p:sp>
          <p:cxnSp>
            <p:nvCxnSpPr>
              <p:cNvPr id="62" name="Straight Arrow Connector 61"/>
              <p:cNvCxnSpPr/>
              <p:nvPr/>
            </p:nvCxnSpPr>
            <p:spPr>
              <a:xfrm>
                <a:off x="4083283" y="6373054"/>
                <a:ext cx="1346072"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5666868" y="5949360"/>
                <a:ext cx="598541" cy="461665"/>
              </a:xfrm>
              <a:prstGeom prst="rect">
                <a:avLst/>
              </a:prstGeom>
              <a:noFill/>
            </p:spPr>
            <p:txBody>
              <a:bodyPr wrap="none" rtlCol="0">
                <a:spAutoFit/>
              </a:bodyPr>
              <a:lstStyle/>
              <a:p>
                <a:r>
                  <a:rPr lang="en-US" sz="2400" dirty="0"/>
                  <a:t>f</a:t>
                </a:r>
                <a:r>
                  <a:rPr lang="en-US" sz="2400" dirty="0" smtClean="0"/>
                  <a:t>(x)</a:t>
                </a:r>
                <a:endParaRPr lang="en-US" sz="2400" dirty="0"/>
              </a:p>
            </p:txBody>
          </p:sp>
          <p:sp>
            <p:nvSpPr>
              <p:cNvPr id="67" name="Oval 66"/>
              <p:cNvSpPr/>
              <p:nvPr/>
            </p:nvSpPr>
            <p:spPr>
              <a:xfrm>
                <a:off x="912880" y="5720491"/>
                <a:ext cx="722749" cy="639217"/>
              </a:xfrm>
              <a:prstGeom prst="ellips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82" name="TextBox 81"/>
              <p:cNvSpPr txBox="1"/>
              <p:nvPr/>
            </p:nvSpPr>
            <p:spPr>
              <a:xfrm>
                <a:off x="1101322" y="5768029"/>
                <a:ext cx="317966" cy="461665"/>
              </a:xfrm>
              <a:prstGeom prst="rect">
                <a:avLst/>
              </a:prstGeom>
              <a:noFill/>
            </p:spPr>
            <p:txBody>
              <a:bodyPr wrap="none" rtlCol="0">
                <a:spAutoFit/>
              </a:bodyPr>
              <a:lstStyle/>
              <a:p>
                <a:r>
                  <a:rPr lang="en-US" sz="2400" dirty="0" smtClean="0">
                    <a:solidFill>
                      <a:srgbClr val="FFFFFF"/>
                    </a:solidFill>
                  </a:rPr>
                  <a:t>x</a:t>
                </a:r>
                <a:endParaRPr lang="en-US" sz="2400" dirty="0">
                  <a:solidFill>
                    <a:srgbClr val="FFFFFF"/>
                  </a:solidFill>
                </a:endParaRPr>
              </a:p>
            </p:txBody>
          </p:sp>
          <p:sp>
            <p:nvSpPr>
              <p:cNvPr id="83" name="TextBox 82"/>
              <p:cNvSpPr txBox="1"/>
              <p:nvPr/>
            </p:nvSpPr>
            <p:spPr>
              <a:xfrm>
                <a:off x="1653252" y="5720705"/>
                <a:ext cx="556462" cy="461665"/>
              </a:xfrm>
              <a:prstGeom prst="rect">
                <a:avLst/>
              </a:prstGeom>
              <a:noFill/>
            </p:spPr>
            <p:txBody>
              <a:bodyPr wrap="none" rtlCol="0">
                <a:spAutoFit/>
              </a:bodyPr>
              <a:lstStyle/>
              <a:p>
                <a:r>
                  <a:rPr lang="en-US" sz="2400" dirty="0" err="1" smtClean="0">
                    <a:solidFill>
                      <a:srgbClr val="FFFFFF"/>
                    </a:solidFill>
                  </a:rPr>
                  <a:t>x,</a:t>
                </a:r>
                <a:r>
                  <a:rPr lang="en-US" sz="2400" dirty="0" err="1">
                    <a:solidFill>
                      <a:srgbClr val="FFFFFF"/>
                    </a:solidFill>
                  </a:rPr>
                  <a:t>n</a:t>
                </a:r>
                <a:endParaRPr lang="en-US" sz="2400" dirty="0">
                  <a:solidFill>
                    <a:srgbClr val="FFFFFF"/>
                  </a:solidFill>
                </a:endParaRPr>
              </a:p>
            </p:txBody>
          </p:sp>
        </p:grpSp>
        <p:pic>
          <p:nvPicPr>
            <p:cNvPr id="72" name="Picture 71" descr="newkey.jpe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16200000">
              <a:off x="1764016" y="5811595"/>
              <a:ext cx="861858" cy="379736"/>
            </a:xfrm>
            <a:prstGeom prst="rect">
              <a:avLst/>
            </a:prstGeom>
          </p:spPr>
        </p:pic>
        <p:sp>
          <p:nvSpPr>
            <p:cNvPr id="74" name="TextBox 73"/>
            <p:cNvSpPr txBox="1"/>
            <p:nvPr/>
          </p:nvSpPr>
          <p:spPr>
            <a:xfrm>
              <a:off x="2041378" y="5915940"/>
              <a:ext cx="343435" cy="461665"/>
            </a:xfrm>
            <a:prstGeom prst="rect">
              <a:avLst/>
            </a:prstGeom>
            <a:noFill/>
          </p:spPr>
          <p:txBody>
            <a:bodyPr wrap="square" rtlCol="0">
              <a:spAutoFit/>
            </a:bodyPr>
            <a:lstStyle/>
            <a:p>
              <a:r>
                <a:rPr lang="en-US" sz="2400" dirty="0" smtClean="0"/>
                <a:t>f</a:t>
              </a:r>
              <a:endParaRPr lang="en-US" sz="2400" dirty="0"/>
            </a:p>
          </p:txBody>
        </p:sp>
      </p:grpSp>
    </p:spTree>
    <p:extLst>
      <p:ext uri="{BB962C8B-B14F-4D97-AF65-F5344CB8AC3E}">
        <p14:creationId xmlns:p14="http://schemas.microsoft.com/office/powerpoint/2010/main" val="39748912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TextBox 53"/>
          <p:cNvSpPr txBox="1"/>
          <p:nvPr/>
        </p:nvSpPr>
        <p:spPr>
          <a:xfrm>
            <a:off x="5307231" y="4915900"/>
            <a:ext cx="325730" cy="461665"/>
          </a:xfrm>
          <a:prstGeom prst="rect">
            <a:avLst/>
          </a:prstGeom>
          <a:noFill/>
        </p:spPr>
        <p:txBody>
          <a:bodyPr wrap="none" rtlCol="0">
            <a:spAutoFit/>
          </a:bodyPr>
          <a:lstStyle/>
          <a:p>
            <a:r>
              <a:rPr lang="en-US" sz="2400" dirty="0" smtClean="0"/>
              <a:t>y</a:t>
            </a:r>
            <a:endParaRPr lang="en-US" sz="2400" dirty="0"/>
          </a:p>
        </p:txBody>
      </p:sp>
      <p:cxnSp>
        <p:nvCxnSpPr>
          <p:cNvPr id="11" name="Straight Arrow Connector 10"/>
          <p:cNvCxnSpPr/>
          <p:nvPr/>
        </p:nvCxnSpPr>
        <p:spPr>
          <a:xfrm flipV="1">
            <a:off x="2192854" y="3295910"/>
            <a:ext cx="0" cy="732022"/>
          </a:xfrm>
          <a:prstGeom prst="straightConnector1">
            <a:avLst/>
          </a:prstGeom>
          <a:ln>
            <a:tailEnd type="triangle"/>
          </a:ln>
          <a:effectLst/>
        </p:spPr>
        <p:style>
          <a:lnRef idx="2">
            <a:schemeClr val="dk1"/>
          </a:lnRef>
          <a:fillRef idx="0">
            <a:schemeClr val="dk1"/>
          </a:fillRef>
          <a:effectRef idx="1">
            <a:schemeClr val="dk1"/>
          </a:effectRef>
          <a:fontRef idx="minor">
            <a:schemeClr val="tx1"/>
          </a:fontRef>
        </p:style>
      </p:cxnSp>
      <p:cxnSp>
        <p:nvCxnSpPr>
          <p:cNvPr id="43" name="Straight Connector 42"/>
          <p:cNvCxnSpPr/>
          <p:nvPr/>
        </p:nvCxnSpPr>
        <p:spPr>
          <a:xfrm>
            <a:off x="4648200" y="2080989"/>
            <a:ext cx="0" cy="3204243"/>
          </a:xfrm>
          <a:prstGeom prst="line">
            <a:avLst/>
          </a:prstGeom>
          <a:ln>
            <a:solidFill>
              <a:schemeClr val="tx1"/>
            </a:solidFill>
          </a:ln>
        </p:spPr>
        <p:style>
          <a:lnRef idx="2">
            <a:schemeClr val="dk1"/>
          </a:lnRef>
          <a:fillRef idx="0">
            <a:schemeClr val="dk1"/>
          </a:fillRef>
          <a:effectRef idx="1">
            <a:schemeClr val="dk1"/>
          </a:effectRef>
          <a:fontRef idx="minor">
            <a:schemeClr val="tx1"/>
          </a:fontRef>
        </p:style>
      </p:cxnSp>
      <p:cxnSp>
        <p:nvCxnSpPr>
          <p:cNvPr id="23" name="Straight Arrow Connector 22"/>
          <p:cNvCxnSpPr/>
          <p:nvPr/>
        </p:nvCxnSpPr>
        <p:spPr>
          <a:xfrm flipV="1">
            <a:off x="6685700" y="3343433"/>
            <a:ext cx="0" cy="819855"/>
          </a:xfrm>
          <a:prstGeom prst="straightConnector1">
            <a:avLst/>
          </a:prstGeom>
          <a:ln>
            <a:tailEnd type="triangle"/>
          </a:ln>
          <a:effectLst/>
        </p:spPr>
        <p:style>
          <a:lnRef idx="2">
            <a:schemeClr val="dk1"/>
          </a:lnRef>
          <a:fillRef idx="0">
            <a:schemeClr val="dk1"/>
          </a:fillRef>
          <a:effectRef idx="1">
            <a:schemeClr val="dk1"/>
          </a:effectRef>
          <a:fontRef idx="minor">
            <a:schemeClr val="tx1"/>
          </a:fontRef>
        </p:style>
      </p:cxnSp>
      <p:sp>
        <p:nvSpPr>
          <p:cNvPr id="14" name="Rounded Rectangle 13"/>
          <p:cNvSpPr/>
          <p:nvPr/>
        </p:nvSpPr>
        <p:spPr>
          <a:xfrm>
            <a:off x="1270787" y="5370746"/>
            <a:ext cx="6602239" cy="979170"/>
          </a:xfrm>
          <a:prstGeom prst="roundRect">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Adv cannot distinguish between the </a:t>
            </a:r>
          </a:p>
          <a:p>
            <a:pPr algn="ctr"/>
            <a:r>
              <a:rPr lang="en-US" sz="2400" dirty="0" smtClean="0"/>
              <a:t>left and right worlds</a:t>
            </a:r>
            <a:endParaRPr lang="en-US" sz="2400" dirty="0"/>
          </a:p>
        </p:txBody>
      </p:sp>
      <p:sp>
        <p:nvSpPr>
          <p:cNvPr id="2" name="Multiply 1"/>
          <p:cNvSpPr/>
          <p:nvPr/>
        </p:nvSpPr>
        <p:spPr>
          <a:xfrm>
            <a:off x="3727746" y="5348815"/>
            <a:ext cx="1637748" cy="1051511"/>
          </a:xfrm>
          <a:prstGeom prst="mathMultiply">
            <a:avLst/>
          </a:prstGeom>
          <a:solidFill>
            <a:srgbClr val="C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ounded Rectangle 50"/>
          <p:cNvSpPr/>
          <p:nvPr/>
        </p:nvSpPr>
        <p:spPr>
          <a:xfrm>
            <a:off x="981235" y="5379229"/>
            <a:ext cx="7586217" cy="1086913"/>
          </a:xfrm>
          <a:prstGeom prst="roundRect">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If f(x) = f(y),</a:t>
            </a:r>
          </a:p>
          <a:p>
            <a:pPr algn="ctr"/>
            <a:r>
              <a:rPr lang="en-US" sz="2400" dirty="0">
                <a:solidFill>
                  <a:schemeClr val="bg1"/>
                </a:solidFill>
              </a:rPr>
              <a:t>t</a:t>
            </a:r>
            <a:r>
              <a:rPr lang="en-US" sz="2400" dirty="0" smtClean="0">
                <a:solidFill>
                  <a:schemeClr val="bg1"/>
                </a:solidFill>
              </a:rPr>
              <a:t>hen adv cannot distinguish between left and right worlds </a:t>
            </a:r>
            <a:endParaRPr lang="en-US" sz="2400" dirty="0">
              <a:solidFill>
                <a:schemeClr val="bg1"/>
              </a:solidFill>
            </a:endParaRPr>
          </a:p>
        </p:txBody>
      </p:sp>
      <p:pic>
        <p:nvPicPr>
          <p:cNvPr id="56" name="Picture 2" descr="C:\Users\elette\AppData\Local\Microsoft\Windows\Temporary Internet Files\Content.IE5\ZP3ZWNWF\MC900434865[1].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577349" y="4157771"/>
            <a:ext cx="979167" cy="979167"/>
          </a:xfrm>
          <a:prstGeom prst="rect">
            <a:avLst/>
          </a:prstGeom>
          <a:noFill/>
          <a:extLst>
            <a:ext uri="{909E8E84-426E-40dd-AFC4-6F175D3DCCD1}">
              <a14:hiddenFill xmlns:a14="http://schemas.microsoft.com/office/drawing/2010/main">
                <a:solidFill>
                  <a:srgbClr val="FFFFFF"/>
                </a:solidFill>
              </a14:hiddenFill>
            </a:ext>
          </a:extLst>
        </p:spPr>
      </p:pic>
      <p:pic>
        <p:nvPicPr>
          <p:cNvPr id="58" name="Picture 2" descr="C:\Users\elette\AppData\Local\Microsoft\Windows\Temporary Internet Files\Content.IE5\ZP3ZWNWF\MC900434865[1].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086400" y="4263895"/>
            <a:ext cx="1017395" cy="1017395"/>
          </a:xfrm>
          <a:prstGeom prst="rect">
            <a:avLst/>
          </a:prstGeom>
          <a:noFill/>
          <a:extLst>
            <a:ext uri="{909E8E84-426E-40dd-AFC4-6F175D3DCCD1}">
              <a14:hiddenFill xmlns:a14="http://schemas.microsoft.com/office/drawing/2010/main">
                <a:solidFill>
                  <a:srgbClr val="FFFFFF"/>
                </a:solidFill>
              </a14:hiddenFill>
            </a:ext>
          </a:extLst>
        </p:spPr>
      </p:pic>
      <p:grpSp>
        <p:nvGrpSpPr>
          <p:cNvPr id="60" name="Group 59"/>
          <p:cNvGrpSpPr/>
          <p:nvPr/>
        </p:nvGrpSpPr>
        <p:grpSpPr>
          <a:xfrm>
            <a:off x="1577349" y="2337760"/>
            <a:ext cx="1439662" cy="929789"/>
            <a:chOff x="6029339" y="4135835"/>
            <a:chExt cx="2486323" cy="1843056"/>
          </a:xfrm>
        </p:grpSpPr>
        <p:sp>
          <p:nvSpPr>
            <p:cNvPr id="61" name="Freeform 32"/>
            <p:cNvSpPr>
              <a:spLocks/>
            </p:cNvSpPr>
            <p:nvPr/>
          </p:nvSpPr>
          <p:spPr bwMode="auto">
            <a:xfrm rot="21080902">
              <a:off x="7555256" y="4135835"/>
              <a:ext cx="438726" cy="538489"/>
            </a:xfrm>
            <a:custGeom>
              <a:avLst/>
              <a:gdLst/>
              <a:ahLst/>
              <a:cxnLst>
                <a:cxn ang="0">
                  <a:pos x="0" y="113"/>
                </a:cxn>
                <a:cxn ang="0">
                  <a:pos x="96" y="26"/>
                </a:cxn>
                <a:cxn ang="0">
                  <a:pos x="105" y="0"/>
                </a:cxn>
                <a:cxn ang="0">
                  <a:pos x="105" y="52"/>
                </a:cxn>
                <a:cxn ang="0">
                  <a:pos x="43" y="174"/>
                </a:cxn>
                <a:cxn ang="0">
                  <a:pos x="0" y="192"/>
                </a:cxn>
              </a:cxnLst>
              <a:rect l="0" t="0" r="r" b="b"/>
              <a:pathLst>
                <a:path w="126" h="192">
                  <a:moveTo>
                    <a:pt x="0" y="113"/>
                  </a:moveTo>
                  <a:cubicBezTo>
                    <a:pt x="60" y="92"/>
                    <a:pt x="53" y="66"/>
                    <a:pt x="96" y="26"/>
                  </a:cubicBezTo>
                  <a:cubicBezTo>
                    <a:pt x="99" y="17"/>
                    <a:pt x="96" y="0"/>
                    <a:pt x="105" y="0"/>
                  </a:cubicBezTo>
                  <a:cubicBezTo>
                    <a:pt x="126" y="0"/>
                    <a:pt x="105" y="52"/>
                    <a:pt x="105" y="52"/>
                  </a:cubicBezTo>
                  <a:cubicBezTo>
                    <a:pt x="93" y="97"/>
                    <a:pt x="87" y="148"/>
                    <a:pt x="43" y="174"/>
                  </a:cubicBezTo>
                  <a:cubicBezTo>
                    <a:pt x="30" y="182"/>
                    <a:pt x="14" y="185"/>
                    <a:pt x="0" y="192"/>
                  </a:cubicBezTo>
                </a:path>
              </a:pathLst>
            </a:custGeom>
            <a:solidFill>
              <a:srgbClr val="FF0000"/>
            </a:solidFill>
            <a:ln w="9525" cap="flat" cmpd="sng">
              <a:solidFill>
                <a:schemeClr val="tx1"/>
              </a:solidFill>
              <a:prstDash val="solid"/>
              <a:round/>
              <a:headEnd/>
              <a:tailEnd/>
            </a:ln>
            <a:effectLst/>
          </p:spPr>
          <p:txBody>
            <a:bodyPr wrap="none" anchor="ctr"/>
            <a:lstStyle/>
            <a:p>
              <a:endParaRPr lang="en-US"/>
            </a:p>
          </p:txBody>
        </p:sp>
        <p:sp>
          <p:nvSpPr>
            <p:cNvPr id="62" name="Freeform 33"/>
            <p:cNvSpPr>
              <a:spLocks/>
            </p:cNvSpPr>
            <p:nvPr/>
          </p:nvSpPr>
          <p:spPr bwMode="auto">
            <a:xfrm rot="1036991">
              <a:off x="6561945" y="4157008"/>
              <a:ext cx="419451" cy="496143"/>
            </a:xfrm>
            <a:custGeom>
              <a:avLst/>
              <a:gdLst/>
              <a:ahLst/>
              <a:cxnLst>
                <a:cxn ang="0">
                  <a:pos x="131" y="61"/>
                </a:cxn>
                <a:cxn ang="0">
                  <a:pos x="61" y="44"/>
                </a:cxn>
                <a:cxn ang="0">
                  <a:pos x="0" y="0"/>
                </a:cxn>
                <a:cxn ang="0">
                  <a:pos x="131" y="149"/>
                </a:cxn>
              </a:cxnLst>
              <a:rect l="0" t="0" r="r" b="b"/>
              <a:pathLst>
                <a:path w="131" h="149">
                  <a:moveTo>
                    <a:pt x="131" y="61"/>
                  </a:moveTo>
                  <a:cubicBezTo>
                    <a:pt x="119" y="59"/>
                    <a:pt x="76" y="53"/>
                    <a:pt x="61" y="44"/>
                  </a:cubicBezTo>
                  <a:cubicBezTo>
                    <a:pt x="35" y="28"/>
                    <a:pt x="31" y="11"/>
                    <a:pt x="0" y="0"/>
                  </a:cubicBezTo>
                  <a:cubicBezTo>
                    <a:pt x="24" y="69"/>
                    <a:pt x="36" y="149"/>
                    <a:pt x="131" y="149"/>
                  </a:cubicBezTo>
                </a:path>
              </a:pathLst>
            </a:custGeom>
            <a:solidFill>
              <a:srgbClr val="FF0000"/>
            </a:solidFill>
            <a:ln w="9525" cap="flat" cmpd="sng">
              <a:solidFill>
                <a:schemeClr val="tx1"/>
              </a:solidFill>
              <a:prstDash val="solid"/>
              <a:round/>
              <a:headEnd/>
              <a:tailEnd/>
            </a:ln>
            <a:effectLst/>
          </p:spPr>
          <p:txBody>
            <a:bodyPr wrap="none" anchor="ctr"/>
            <a:lstStyle/>
            <a:p>
              <a:endParaRPr lang="en-US" b="1"/>
            </a:p>
          </p:txBody>
        </p:sp>
        <p:pic>
          <p:nvPicPr>
            <p:cNvPr id="63" name="Picture 62"/>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29339" y="4318234"/>
              <a:ext cx="2486323" cy="1660657"/>
            </a:xfrm>
            <a:prstGeom prst="rect">
              <a:avLst/>
            </a:prstGeom>
          </p:spPr>
        </p:pic>
      </p:grpSp>
      <p:grpSp>
        <p:nvGrpSpPr>
          <p:cNvPr id="64" name="Group 63"/>
          <p:cNvGrpSpPr/>
          <p:nvPr/>
        </p:nvGrpSpPr>
        <p:grpSpPr>
          <a:xfrm>
            <a:off x="6063847" y="2365493"/>
            <a:ext cx="1439662" cy="929789"/>
            <a:chOff x="6029339" y="4135835"/>
            <a:chExt cx="2486323" cy="1843056"/>
          </a:xfrm>
        </p:grpSpPr>
        <p:sp>
          <p:nvSpPr>
            <p:cNvPr id="65" name="Freeform 32"/>
            <p:cNvSpPr>
              <a:spLocks/>
            </p:cNvSpPr>
            <p:nvPr/>
          </p:nvSpPr>
          <p:spPr bwMode="auto">
            <a:xfrm rot="21080902">
              <a:off x="7555256" y="4135835"/>
              <a:ext cx="438726" cy="538489"/>
            </a:xfrm>
            <a:custGeom>
              <a:avLst/>
              <a:gdLst/>
              <a:ahLst/>
              <a:cxnLst>
                <a:cxn ang="0">
                  <a:pos x="0" y="113"/>
                </a:cxn>
                <a:cxn ang="0">
                  <a:pos x="96" y="26"/>
                </a:cxn>
                <a:cxn ang="0">
                  <a:pos x="105" y="0"/>
                </a:cxn>
                <a:cxn ang="0">
                  <a:pos x="105" y="52"/>
                </a:cxn>
                <a:cxn ang="0">
                  <a:pos x="43" y="174"/>
                </a:cxn>
                <a:cxn ang="0">
                  <a:pos x="0" y="192"/>
                </a:cxn>
              </a:cxnLst>
              <a:rect l="0" t="0" r="r" b="b"/>
              <a:pathLst>
                <a:path w="126" h="192">
                  <a:moveTo>
                    <a:pt x="0" y="113"/>
                  </a:moveTo>
                  <a:cubicBezTo>
                    <a:pt x="60" y="92"/>
                    <a:pt x="53" y="66"/>
                    <a:pt x="96" y="26"/>
                  </a:cubicBezTo>
                  <a:cubicBezTo>
                    <a:pt x="99" y="17"/>
                    <a:pt x="96" y="0"/>
                    <a:pt x="105" y="0"/>
                  </a:cubicBezTo>
                  <a:cubicBezTo>
                    <a:pt x="126" y="0"/>
                    <a:pt x="105" y="52"/>
                    <a:pt x="105" y="52"/>
                  </a:cubicBezTo>
                  <a:cubicBezTo>
                    <a:pt x="93" y="97"/>
                    <a:pt x="87" y="148"/>
                    <a:pt x="43" y="174"/>
                  </a:cubicBezTo>
                  <a:cubicBezTo>
                    <a:pt x="30" y="182"/>
                    <a:pt x="14" y="185"/>
                    <a:pt x="0" y="192"/>
                  </a:cubicBezTo>
                </a:path>
              </a:pathLst>
            </a:custGeom>
            <a:solidFill>
              <a:srgbClr val="FF0000"/>
            </a:solidFill>
            <a:ln w="9525" cap="flat" cmpd="sng">
              <a:solidFill>
                <a:schemeClr val="tx1"/>
              </a:solidFill>
              <a:prstDash val="solid"/>
              <a:round/>
              <a:headEnd/>
              <a:tailEnd/>
            </a:ln>
            <a:effectLst/>
          </p:spPr>
          <p:txBody>
            <a:bodyPr wrap="none" anchor="ctr"/>
            <a:lstStyle/>
            <a:p>
              <a:endParaRPr lang="en-US"/>
            </a:p>
          </p:txBody>
        </p:sp>
        <p:sp>
          <p:nvSpPr>
            <p:cNvPr id="66" name="Freeform 33"/>
            <p:cNvSpPr>
              <a:spLocks/>
            </p:cNvSpPr>
            <p:nvPr/>
          </p:nvSpPr>
          <p:spPr bwMode="auto">
            <a:xfrm rot="1036991">
              <a:off x="6561945" y="4157008"/>
              <a:ext cx="419451" cy="496143"/>
            </a:xfrm>
            <a:custGeom>
              <a:avLst/>
              <a:gdLst/>
              <a:ahLst/>
              <a:cxnLst>
                <a:cxn ang="0">
                  <a:pos x="131" y="61"/>
                </a:cxn>
                <a:cxn ang="0">
                  <a:pos x="61" y="44"/>
                </a:cxn>
                <a:cxn ang="0">
                  <a:pos x="0" y="0"/>
                </a:cxn>
                <a:cxn ang="0">
                  <a:pos x="131" y="149"/>
                </a:cxn>
              </a:cxnLst>
              <a:rect l="0" t="0" r="r" b="b"/>
              <a:pathLst>
                <a:path w="131" h="149">
                  <a:moveTo>
                    <a:pt x="131" y="61"/>
                  </a:moveTo>
                  <a:cubicBezTo>
                    <a:pt x="119" y="59"/>
                    <a:pt x="76" y="53"/>
                    <a:pt x="61" y="44"/>
                  </a:cubicBezTo>
                  <a:cubicBezTo>
                    <a:pt x="35" y="28"/>
                    <a:pt x="31" y="11"/>
                    <a:pt x="0" y="0"/>
                  </a:cubicBezTo>
                  <a:cubicBezTo>
                    <a:pt x="24" y="69"/>
                    <a:pt x="36" y="149"/>
                    <a:pt x="131" y="149"/>
                  </a:cubicBezTo>
                </a:path>
              </a:pathLst>
            </a:custGeom>
            <a:solidFill>
              <a:srgbClr val="FF0000"/>
            </a:solidFill>
            <a:ln w="9525" cap="flat" cmpd="sng">
              <a:solidFill>
                <a:schemeClr val="tx1"/>
              </a:solidFill>
              <a:prstDash val="solid"/>
              <a:round/>
              <a:headEnd/>
              <a:tailEnd/>
            </a:ln>
            <a:effectLst/>
          </p:spPr>
          <p:txBody>
            <a:bodyPr wrap="none" anchor="ctr"/>
            <a:lstStyle/>
            <a:p>
              <a:endParaRPr lang="en-US" b="1"/>
            </a:p>
          </p:txBody>
        </p:sp>
        <p:pic>
          <p:nvPicPr>
            <p:cNvPr id="67" name="Picture 66"/>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29339" y="4318234"/>
              <a:ext cx="2486323" cy="1660657"/>
            </a:xfrm>
            <a:prstGeom prst="rect">
              <a:avLst/>
            </a:prstGeom>
          </p:spPr>
        </p:pic>
      </p:grpSp>
      <p:sp>
        <p:nvSpPr>
          <p:cNvPr id="68" name="Oval 67"/>
          <p:cNvSpPr/>
          <p:nvPr/>
        </p:nvSpPr>
        <p:spPr>
          <a:xfrm>
            <a:off x="744343" y="3343432"/>
            <a:ext cx="629195" cy="556998"/>
          </a:xfrm>
          <a:prstGeom prst="ellipse">
            <a:avLst/>
          </a:prstGeom>
          <a:solidFill>
            <a:srgbClr val="FF0000"/>
          </a:solidFill>
          <a:ln w="2857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0" dirty="0" smtClean="0"/>
              <a:t>x</a:t>
            </a:r>
            <a:endParaRPr lang="en-US" sz="1400" b="1" dirty="0">
              <a:solidFill>
                <a:schemeClr val="bg1">
                  <a:lumMod val="85000"/>
                </a:schemeClr>
              </a:solidFill>
            </a:endParaRPr>
          </a:p>
        </p:txBody>
      </p:sp>
      <p:sp>
        <p:nvSpPr>
          <p:cNvPr id="70" name="Oval 69"/>
          <p:cNvSpPr/>
          <p:nvPr/>
        </p:nvSpPr>
        <p:spPr>
          <a:xfrm>
            <a:off x="5639831" y="3321199"/>
            <a:ext cx="721234" cy="608056"/>
          </a:xfrm>
          <a:prstGeom prst="ellipse">
            <a:avLst/>
          </a:prstGeom>
          <a:solidFill>
            <a:srgbClr val="FF0D0D"/>
          </a:solidFill>
          <a:ln w="2857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bg1"/>
                </a:solidFill>
              </a:rPr>
              <a:t>y</a:t>
            </a:r>
            <a:endParaRPr lang="en-US" sz="2400" dirty="0">
              <a:solidFill>
                <a:schemeClr val="bg1"/>
              </a:solidFill>
            </a:endParaRPr>
          </a:p>
        </p:txBody>
      </p:sp>
      <p:grpSp>
        <p:nvGrpSpPr>
          <p:cNvPr id="9" name="Group 8"/>
          <p:cNvGrpSpPr/>
          <p:nvPr/>
        </p:nvGrpSpPr>
        <p:grpSpPr>
          <a:xfrm>
            <a:off x="912749" y="1605361"/>
            <a:ext cx="7142602" cy="542070"/>
            <a:chOff x="912749" y="1605361"/>
            <a:chExt cx="7142602" cy="542070"/>
          </a:xfrm>
        </p:grpSpPr>
        <p:sp>
          <p:nvSpPr>
            <p:cNvPr id="46" name="Rectangle 45"/>
            <p:cNvSpPr/>
            <p:nvPr/>
          </p:nvSpPr>
          <p:spPr>
            <a:xfrm>
              <a:off x="912749" y="1605361"/>
              <a:ext cx="2651760" cy="542070"/>
            </a:xfrm>
            <a:prstGeom prst="rect">
              <a:avLst/>
            </a:prstGeom>
            <a:noFill/>
            <a:ln w="28575">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5403591" y="1605361"/>
              <a:ext cx="2651760" cy="542070"/>
            </a:xfrm>
            <a:prstGeom prst="rect">
              <a:avLst/>
            </a:prstGeom>
            <a:noFill/>
            <a:ln w="28575">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1098610" y="1634896"/>
              <a:ext cx="1487456" cy="461665"/>
            </a:xfrm>
            <a:prstGeom prst="rect">
              <a:avLst/>
            </a:prstGeom>
            <a:noFill/>
          </p:spPr>
          <p:txBody>
            <a:bodyPr wrap="none" rtlCol="0">
              <a:spAutoFit/>
            </a:bodyPr>
            <a:lstStyle/>
            <a:p>
              <a:r>
                <a:rPr lang="en-US" sz="2400" dirty="0" smtClean="0"/>
                <a:t>Learns f(x)</a:t>
              </a:r>
              <a:endParaRPr lang="en-US" sz="2400" dirty="0"/>
            </a:p>
          </p:txBody>
        </p:sp>
        <p:sp>
          <p:nvSpPr>
            <p:cNvPr id="52" name="TextBox 51"/>
            <p:cNvSpPr txBox="1"/>
            <p:nvPr/>
          </p:nvSpPr>
          <p:spPr>
            <a:xfrm>
              <a:off x="5680899" y="1651401"/>
              <a:ext cx="1493468" cy="461665"/>
            </a:xfrm>
            <a:prstGeom prst="rect">
              <a:avLst/>
            </a:prstGeom>
            <a:noFill/>
          </p:spPr>
          <p:txBody>
            <a:bodyPr wrap="none" rtlCol="0">
              <a:spAutoFit/>
            </a:bodyPr>
            <a:lstStyle/>
            <a:p>
              <a:r>
                <a:rPr lang="en-US" sz="2400" dirty="0" smtClean="0"/>
                <a:t>Learns f(y)</a:t>
              </a:r>
              <a:endParaRPr lang="en-US" sz="2400" dirty="0"/>
            </a:p>
          </p:txBody>
        </p:sp>
      </p:grpSp>
      <p:sp>
        <p:nvSpPr>
          <p:cNvPr id="5" name="TextBox 4"/>
          <p:cNvSpPr txBox="1"/>
          <p:nvPr/>
        </p:nvSpPr>
        <p:spPr>
          <a:xfrm>
            <a:off x="760538" y="4864168"/>
            <a:ext cx="317966" cy="461665"/>
          </a:xfrm>
          <a:prstGeom prst="rect">
            <a:avLst/>
          </a:prstGeom>
          <a:noFill/>
        </p:spPr>
        <p:txBody>
          <a:bodyPr wrap="none" rtlCol="0">
            <a:spAutoFit/>
          </a:bodyPr>
          <a:lstStyle/>
          <a:p>
            <a:r>
              <a:rPr lang="en-US" sz="2400" dirty="0" smtClean="0"/>
              <a:t>x</a:t>
            </a:r>
            <a:endParaRPr lang="en-US" sz="2400" dirty="0"/>
          </a:p>
        </p:txBody>
      </p:sp>
      <p:sp>
        <p:nvSpPr>
          <p:cNvPr id="22" name="Title 1"/>
          <p:cNvSpPr>
            <a:spLocks noGrp="1"/>
          </p:cNvSpPr>
          <p:nvPr>
            <p:ph type="title"/>
          </p:nvPr>
        </p:nvSpPr>
        <p:spPr>
          <a:xfrm>
            <a:off x="0" y="0"/>
            <a:ext cx="9144000" cy="1131570"/>
          </a:xfrm>
        </p:spPr>
        <p:txBody>
          <a:bodyPr>
            <a:noAutofit/>
          </a:bodyPr>
          <a:lstStyle/>
          <a:p>
            <a:r>
              <a:rPr lang="en-US" sz="4000" dirty="0" smtClean="0">
                <a:solidFill>
                  <a:srgbClr val="000000"/>
                </a:solidFill>
              </a:rPr>
              <a:t>IND Security</a:t>
            </a:r>
            <a:r>
              <a:rPr lang="en-US" sz="4400" dirty="0" smtClean="0">
                <a:solidFill>
                  <a:srgbClr val="C00000"/>
                </a:solidFill>
              </a:rPr>
              <a:t/>
            </a:r>
            <a:br>
              <a:rPr lang="en-US" sz="4400" dirty="0" smtClean="0">
                <a:solidFill>
                  <a:srgbClr val="C00000"/>
                </a:solidFill>
              </a:rPr>
            </a:br>
            <a:r>
              <a:rPr lang="en-US" sz="2000" dirty="0" smtClean="0">
                <a:solidFill>
                  <a:srgbClr val="000000"/>
                </a:solidFill>
              </a:rPr>
              <a:t>(simplified</a:t>
            </a:r>
            <a:r>
              <a:rPr lang="en-US" sz="2000" dirty="0">
                <a:solidFill>
                  <a:srgbClr val="000000"/>
                </a:solidFill>
              </a:rPr>
              <a:t> </a:t>
            </a:r>
            <a:r>
              <a:rPr lang="en-US" sz="2000" dirty="0" smtClean="0">
                <a:solidFill>
                  <a:srgbClr val="000000"/>
                </a:solidFill>
              </a:rPr>
              <a:t>version)</a:t>
            </a:r>
            <a:endParaRPr lang="en-US" sz="2000" i="1" dirty="0">
              <a:solidFill>
                <a:srgbClr val="000000"/>
              </a:solidFill>
              <a:effectLst/>
            </a:endParaRPr>
          </a:p>
        </p:txBody>
      </p:sp>
      <p:pic>
        <p:nvPicPr>
          <p:cNvPr id="47" name="Picture 46" descr="newkey.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73485" y="2429777"/>
            <a:ext cx="1308522" cy="576537"/>
          </a:xfrm>
          <a:prstGeom prst="rect">
            <a:avLst/>
          </a:prstGeom>
        </p:spPr>
      </p:pic>
      <p:sp>
        <p:nvSpPr>
          <p:cNvPr id="49" name="TextBox 48"/>
          <p:cNvSpPr txBox="1"/>
          <p:nvPr/>
        </p:nvSpPr>
        <p:spPr>
          <a:xfrm>
            <a:off x="3275861" y="2521032"/>
            <a:ext cx="343435" cy="461665"/>
          </a:xfrm>
          <a:prstGeom prst="rect">
            <a:avLst/>
          </a:prstGeom>
          <a:noFill/>
        </p:spPr>
        <p:txBody>
          <a:bodyPr wrap="square" rtlCol="0">
            <a:spAutoFit/>
          </a:bodyPr>
          <a:lstStyle/>
          <a:p>
            <a:r>
              <a:rPr lang="en-US" sz="2400" dirty="0" smtClean="0"/>
              <a:t>f</a:t>
            </a:r>
            <a:endParaRPr lang="en-US" sz="2400" dirty="0"/>
          </a:p>
        </p:txBody>
      </p:sp>
      <p:pic>
        <p:nvPicPr>
          <p:cNvPr id="50" name="Picture 49" descr="newkey.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98831" y="2368628"/>
            <a:ext cx="1308522" cy="576537"/>
          </a:xfrm>
          <a:prstGeom prst="rect">
            <a:avLst/>
          </a:prstGeom>
        </p:spPr>
      </p:pic>
      <p:sp>
        <p:nvSpPr>
          <p:cNvPr id="72" name="TextBox 71"/>
          <p:cNvSpPr txBox="1"/>
          <p:nvPr/>
        </p:nvSpPr>
        <p:spPr>
          <a:xfrm>
            <a:off x="7711916" y="2429777"/>
            <a:ext cx="343435" cy="461665"/>
          </a:xfrm>
          <a:prstGeom prst="rect">
            <a:avLst/>
          </a:prstGeom>
          <a:noFill/>
        </p:spPr>
        <p:txBody>
          <a:bodyPr wrap="square" rtlCol="0">
            <a:spAutoFit/>
          </a:bodyPr>
          <a:lstStyle/>
          <a:p>
            <a:r>
              <a:rPr lang="en-US" sz="2400" dirty="0" smtClean="0"/>
              <a:t>f</a:t>
            </a:r>
            <a:endParaRPr lang="en-US" sz="2400" dirty="0"/>
          </a:p>
        </p:txBody>
      </p:sp>
    </p:spTree>
    <p:extLst>
      <p:ext uri="{BB962C8B-B14F-4D97-AF65-F5344CB8AC3E}">
        <p14:creationId xmlns:p14="http://schemas.microsoft.com/office/powerpoint/2010/main" val="21117147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6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7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9" presetClass="emph" presetSubtype="0" nodeType="withEffect">
                                  <p:stCondLst>
                                    <p:cond delay="0"/>
                                  </p:stCondLst>
                                  <p:childTnLst>
                                    <p:set>
                                      <p:cBhvr rctx="PPT">
                                        <p:cTn id="28" dur="indefinite"/>
                                        <p:tgtEl>
                                          <p:spTgt spid="56"/>
                                        </p:tgtEl>
                                        <p:attrNameLst>
                                          <p:attrName>style.opacity</p:attrName>
                                        </p:attrNameLst>
                                      </p:cBhvr>
                                      <p:to>
                                        <p:strVal val="0.35"/>
                                      </p:to>
                                    </p:set>
                                    <p:animEffect filter="image" prLst="opacity: 0.35">
                                      <p:cBhvr rctx="IE">
                                        <p:cTn id="29" dur="indefinite"/>
                                        <p:tgtEl>
                                          <p:spTgt spid="56"/>
                                        </p:tgtEl>
                                      </p:cBhvr>
                                    </p:animEffect>
                                  </p:childTnLst>
                                </p:cTn>
                              </p:par>
                              <p:par>
                                <p:cTn id="30" presetID="9" presetClass="emph" presetSubtype="0" nodeType="withEffect">
                                  <p:stCondLst>
                                    <p:cond delay="0"/>
                                  </p:stCondLst>
                                  <p:childTnLst>
                                    <p:set>
                                      <p:cBhvr rctx="PPT">
                                        <p:cTn id="31" dur="indefinite"/>
                                        <p:tgtEl>
                                          <p:spTgt spid="58"/>
                                        </p:tgtEl>
                                        <p:attrNameLst>
                                          <p:attrName>style.opacity</p:attrName>
                                        </p:attrNameLst>
                                      </p:cBhvr>
                                      <p:to>
                                        <p:strVal val="0.35"/>
                                      </p:to>
                                    </p:set>
                                    <p:animEffect filter="image" prLst="opacity: 0.35">
                                      <p:cBhvr rctx="IE">
                                        <p:cTn id="32" dur="indefinite"/>
                                        <p:tgtEl>
                                          <p:spTgt spid="58"/>
                                        </p:tgtEl>
                                      </p:cBhvr>
                                    </p:animEffect>
                                  </p:childTnLst>
                                </p:cTn>
                              </p:par>
                              <p:par>
                                <p:cTn id="33" presetID="9" presetClass="emph" presetSubtype="0" grpId="0" nodeType="withEffect">
                                  <p:stCondLst>
                                    <p:cond delay="0"/>
                                  </p:stCondLst>
                                  <p:childTnLst>
                                    <p:set>
                                      <p:cBhvr rctx="PPT">
                                        <p:cTn id="34" dur="indefinite"/>
                                        <p:tgtEl>
                                          <p:spTgt spid="68"/>
                                        </p:tgtEl>
                                        <p:attrNameLst>
                                          <p:attrName>style.opacity</p:attrName>
                                        </p:attrNameLst>
                                      </p:cBhvr>
                                      <p:to>
                                        <p:strVal val="0.35"/>
                                      </p:to>
                                    </p:set>
                                    <p:animEffect filter="image" prLst="opacity: 0.35">
                                      <p:cBhvr rctx="IE">
                                        <p:cTn id="35" dur="indefinite"/>
                                        <p:tgtEl>
                                          <p:spTgt spid="68"/>
                                        </p:tgtEl>
                                      </p:cBhvr>
                                    </p:animEffect>
                                  </p:childTnLst>
                                </p:cTn>
                              </p:par>
                              <p:par>
                                <p:cTn id="36" presetID="9" presetClass="emph" presetSubtype="0" grpId="0" nodeType="withEffect">
                                  <p:stCondLst>
                                    <p:cond delay="0"/>
                                  </p:stCondLst>
                                  <p:childTnLst>
                                    <p:set>
                                      <p:cBhvr rctx="PPT">
                                        <p:cTn id="37" dur="indefinite"/>
                                        <p:tgtEl>
                                          <p:spTgt spid="70"/>
                                        </p:tgtEl>
                                        <p:attrNameLst>
                                          <p:attrName>style.opacity</p:attrName>
                                        </p:attrNameLst>
                                      </p:cBhvr>
                                      <p:to>
                                        <p:strVal val="0.35"/>
                                      </p:to>
                                    </p:set>
                                    <p:animEffect filter="image" prLst="opacity: 0.35">
                                      <p:cBhvr rctx="IE">
                                        <p:cTn id="38" dur="indefinite"/>
                                        <p:tgtEl>
                                          <p:spTgt spid="70"/>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2" nodeType="clickEffect">
                                  <p:stCondLst>
                                    <p:cond delay="0"/>
                                  </p:stCondLst>
                                  <p:childTnLst>
                                    <p:set>
                                      <p:cBhvr>
                                        <p:cTn id="50" dur="1" fill="hold">
                                          <p:stCondLst>
                                            <p:cond delay="0"/>
                                          </p:stCondLst>
                                        </p:cTn>
                                        <p:tgtEl>
                                          <p:spTgt spid="2"/>
                                        </p:tgtEl>
                                        <p:attrNameLst>
                                          <p:attrName>style.visibility</p:attrName>
                                        </p:attrNameLst>
                                      </p:cBhvr>
                                      <p:to>
                                        <p:strVal val="hidden"/>
                                      </p:to>
                                    </p:set>
                                  </p:childTnLst>
                                </p:cTn>
                              </p:par>
                              <p:par>
                                <p:cTn id="51" presetID="1" presetClass="entr" presetSubtype="0" fill="hold" grpId="0" nodeType="withEffect">
                                  <p:stCondLst>
                                    <p:cond delay="0"/>
                                  </p:stCondLst>
                                  <p:childTnLst>
                                    <p:set>
                                      <p:cBhvr>
                                        <p:cTn id="52"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14" grpId="1" animBg="1"/>
      <p:bldP spid="2" grpId="1" animBg="1"/>
      <p:bldP spid="2" grpId="2" animBg="1"/>
      <p:bldP spid="51" grpId="0" animBg="1"/>
      <p:bldP spid="68" grpId="0" animBg="1"/>
      <p:bldP spid="68" grpId="1" animBg="1"/>
      <p:bldP spid="70" grpId="0" animBg="1"/>
      <p:bldP spid="70" grpId="1" animBg="1"/>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046" y="-34175"/>
            <a:ext cx="8229600" cy="1143000"/>
          </a:xfrm>
        </p:spPr>
        <p:txBody>
          <a:bodyPr>
            <a:normAutofit/>
          </a:bodyPr>
          <a:lstStyle/>
          <a:p>
            <a:r>
              <a:rPr lang="en-US" dirty="0" smtClean="0"/>
              <a:t>Example: Audits </a:t>
            </a:r>
            <a:r>
              <a:rPr lang="en-US" sz="3600" dirty="0" smtClean="0">
                <a:solidFill>
                  <a:schemeClr val="accent2"/>
                </a:solidFill>
              </a:rPr>
              <a:t>[GPSW</a:t>
            </a:r>
            <a:r>
              <a:rPr lang="en-US" sz="3600" dirty="0">
                <a:solidFill>
                  <a:schemeClr val="accent2"/>
                </a:solidFill>
              </a:rPr>
              <a:t>’</a:t>
            </a:r>
            <a:r>
              <a:rPr lang="en-US" sz="3600" dirty="0" smtClean="0">
                <a:solidFill>
                  <a:schemeClr val="accent2"/>
                </a:solidFill>
              </a:rPr>
              <a:t>06]</a:t>
            </a:r>
            <a:endParaRPr lang="en-US" sz="3600" dirty="0">
              <a:solidFill>
                <a:schemeClr val="accent2"/>
              </a:solidFill>
            </a:endParaRPr>
          </a:p>
        </p:txBody>
      </p:sp>
      <p:grpSp>
        <p:nvGrpSpPr>
          <p:cNvPr id="41" name="Group 40"/>
          <p:cNvGrpSpPr/>
          <p:nvPr/>
        </p:nvGrpSpPr>
        <p:grpSpPr>
          <a:xfrm>
            <a:off x="4899807" y="1474742"/>
            <a:ext cx="1423930" cy="474889"/>
            <a:chOff x="4987997" y="1918058"/>
            <a:chExt cx="1423930" cy="474889"/>
          </a:xfrm>
        </p:grpSpPr>
        <p:cxnSp>
          <p:nvCxnSpPr>
            <p:cNvPr id="12" name="Straight Arrow Connector 11"/>
            <p:cNvCxnSpPr/>
            <p:nvPr/>
          </p:nvCxnSpPr>
          <p:spPr>
            <a:xfrm>
              <a:off x="4987997" y="2392947"/>
              <a:ext cx="1423930"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5656513" y="1918058"/>
              <a:ext cx="467895" cy="461665"/>
            </a:xfrm>
            <a:prstGeom prst="rect">
              <a:avLst/>
            </a:prstGeom>
            <a:noFill/>
          </p:spPr>
          <p:txBody>
            <a:bodyPr wrap="square" rtlCol="0">
              <a:spAutoFit/>
            </a:bodyPr>
            <a:lstStyle/>
            <a:p>
              <a:r>
                <a:rPr lang="en-US" sz="2400" dirty="0" smtClean="0"/>
                <a:t>f</a:t>
              </a:r>
              <a:endParaRPr lang="en-US" sz="2400" dirty="0"/>
            </a:p>
          </p:txBody>
        </p:sp>
      </p:grpSp>
      <p:sp>
        <p:nvSpPr>
          <p:cNvPr id="27" name="TextBox 26"/>
          <p:cNvSpPr txBox="1"/>
          <p:nvPr/>
        </p:nvSpPr>
        <p:spPr>
          <a:xfrm>
            <a:off x="7121114" y="1130334"/>
            <a:ext cx="962526" cy="461665"/>
          </a:xfrm>
          <a:prstGeom prst="rect">
            <a:avLst/>
          </a:prstGeom>
          <a:noFill/>
        </p:spPr>
        <p:txBody>
          <a:bodyPr wrap="square" rtlCol="0">
            <a:spAutoFit/>
          </a:bodyPr>
          <a:lstStyle/>
          <a:p>
            <a:r>
              <a:rPr lang="en-US" sz="2400" dirty="0" smtClean="0"/>
              <a:t>MSK</a:t>
            </a:r>
            <a:endParaRPr lang="en-US" sz="2400" dirty="0"/>
          </a:p>
        </p:txBody>
      </p:sp>
      <p:sp>
        <p:nvSpPr>
          <p:cNvPr id="38" name="Right Arrow 37"/>
          <p:cNvSpPr/>
          <p:nvPr/>
        </p:nvSpPr>
        <p:spPr>
          <a:xfrm rot="5400000" flipH="1">
            <a:off x="2530213" y="3534031"/>
            <a:ext cx="1625760" cy="53224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9" name="Picture 28" descr="newkey.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99807" y="2297748"/>
            <a:ext cx="1308522" cy="576537"/>
          </a:xfrm>
          <a:prstGeom prst="rect">
            <a:avLst/>
          </a:prstGeom>
        </p:spPr>
      </p:pic>
      <p:sp>
        <p:nvSpPr>
          <p:cNvPr id="30" name="TextBox 29"/>
          <p:cNvSpPr txBox="1"/>
          <p:nvPr/>
        </p:nvSpPr>
        <p:spPr>
          <a:xfrm>
            <a:off x="5102897" y="2412620"/>
            <a:ext cx="343435" cy="461665"/>
          </a:xfrm>
          <a:prstGeom prst="rect">
            <a:avLst/>
          </a:prstGeom>
          <a:noFill/>
        </p:spPr>
        <p:txBody>
          <a:bodyPr wrap="square" rtlCol="0">
            <a:spAutoFit/>
          </a:bodyPr>
          <a:lstStyle/>
          <a:p>
            <a:r>
              <a:rPr lang="en-US" sz="2400" dirty="0" smtClean="0"/>
              <a:t>f</a:t>
            </a:r>
            <a:endParaRPr lang="en-US" sz="2400" dirty="0"/>
          </a:p>
        </p:txBody>
      </p:sp>
      <p:cxnSp>
        <p:nvCxnSpPr>
          <p:cNvPr id="4" name="Straight Arrow Connector 3"/>
          <p:cNvCxnSpPr/>
          <p:nvPr/>
        </p:nvCxnSpPr>
        <p:spPr>
          <a:xfrm flipH="1">
            <a:off x="4899807" y="2219768"/>
            <a:ext cx="1423930"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pic>
        <p:nvPicPr>
          <p:cNvPr id="3" name="Picture 2" descr="bank.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3954" y="4759102"/>
            <a:ext cx="2099035" cy="1912608"/>
          </a:xfrm>
          <a:prstGeom prst="rect">
            <a:avLst/>
          </a:prstGeom>
        </p:spPr>
      </p:pic>
      <p:pic>
        <p:nvPicPr>
          <p:cNvPr id="5" name="Picture 4" descr="wb.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89919" y="1659724"/>
            <a:ext cx="1759169" cy="1505791"/>
          </a:xfrm>
          <a:prstGeom prst="rect">
            <a:avLst/>
          </a:prstGeom>
        </p:spPr>
      </p:pic>
      <p:pic>
        <p:nvPicPr>
          <p:cNvPr id="6" name="Picture 5" descr="auditor.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87915" y="1333500"/>
            <a:ext cx="2311178" cy="1540785"/>
          </a:xfrm>
          <a:prstGeom prst="rect">
            <a:avLst/>
          </a:prstGeom>
        </p:spPr>
      </p:pic>
      <p:sp>
        <p:nvSpPr>
          <p:cNvPr id="31" name="Cloud Callout 30"/>
          <p:cNvSpPr/>
          <p:nvPr/>
        </p:nvSpPr>
        <p:spPr>
          <a:xfrm>
            <a:off x="4185413" y="898833"/>
            <a:ext cx="1066800" cy="869333"/>
          </a:xfrm>
          <a:prstGeom prst="cloudCallout">
            <a:avLst>
              <a:gd name="adj1" fmla="val -90073"/>
              <a:gd name="adj2" fmla="val 52066"/>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TextBox 31"/>
          <p:cNvSpPr txBox="1"/>
          <p:nvPr/>
        </p:nvSpPr>
        <p:spPr>
          <a:xfrm>
            <a:off x="4323271" y="1181218"/>
            <a:ext cx="798566" cy="461665"/>
          </a:xfrm>
          <a:prstGeom prst="rect">
            <a:avLst/>
          </a:prstGeom>
          <a:solidFill>
            <a:schemeClr val="accent6">
              <a:lumMod val="40000"/>
              <a:lumOff val="60000"/>
            </a:schemeClr>
          </a:solidFill>
        </p:spPr>
        <p:txBody>
          <a:bodyPr wrap="square" rtlCol="0">
            <a:spAutoFit/>
          </a:bodyPr>
          <a:lstStyle/>
          <a:p>
            <a:r>
              <a:rPr lang="en-US" sz="2400" dirty="0"/>
              <a:t>f</a:t>
            </a:r>
            <a:r>
              <a:rPr lang="en-US" sz="2400" dirty="0" smtClean="0"/>
              <a:t>(x)</a:t>
            </a:r>
            <a:endParaRPr lang="en-US" sz="2400" dirty="0"/>
          </a:p>
        </p:txBody>
      </p:sp>
      <p:sp>
        <p:nvSpPr>
          <p:cNvPr id="8" name="TextBox 7"/>
          <p:cNvSpPr txBox="1"/>
          <p:nvPr/>
        </p:nvSpPr>
        <p:spPr>
          <a:xfrm>
            <a:off x="2760235" y="4768528"/>
            <a:ext cx="647936" cy="461665"/>
          </a:xfrm>
          <a:prstGeom prst="rect">
            <a:avLst/>
          </a:prstGeom>
          <a:noFill/>
        </p:spPr>
        <p:txBody>
          <a:bodyPr wrap="square" rtlCol="0">
            <a:spAutoFit/>
          </a:bodyPr>
          <a:lstStyle/>
          <a:p>
            <a:r>
              <a:rPr lang="en-US" sz="2400" dirty="0"/>
              <a:t>x</a:t>
            </a:r>
          </a:p>
        </p:txBody>
      </p:sp>
      <p:sp>
        <p:nvSpPr>
          <p:cNvPr id="33" name="Oval 32"/>
          <p:cNvSpPr/>
          <p:nvPr/>
        </p:nvSpPr>
        <p:spPr>
          <a:xfrm>
            <a:off x="2293954" y="3745129"/>
            <a:ext cx="629195" cy="556998"/>
          </a:xfrm>
          <a:prstGeom prst="ellipse">
            <a:avLst/>
          </a:prstGeom>
          <a:solidFill>
            <a:srgbClr val="FF0000"/>
          </a:solidFill>
          <a:ln w="2857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0" dirty="0" smtClean="0"/>
              <a:t>x</a:t>
            </a:r>
            <a:endParaRPr lang="en-US" sz="1400" b="1" dirty="0">
              <a:solidFill>
                <a:schemeClr val="bg1">
                  <a:lumMod val="85000"/>
                </a:schemeClr>
              </a:solidFill>
            </a:endParaRPr>
          </a:p>
        </p:txBody>
      </p:sp>
      <p:sp>
        <p:nvSpPr>
          <p:cNvPr id="19" name="TextBox 18"/>
          <p:cNvSpPr txBox="1"/>
          <p:nvPr/>
        </p:nvSpPr>
        <p:spPr>
          <a:xfrm>
            <a:off x="3596106" y="3718242"/>
            <a:ext cx="5547894" cy="830997"/>
          </a:xfrm>
          <a:prstGeom prst="rect">
            <a:avLst/>
          </a:prstGeom>
          <a:solidFill>
            <a:schemeClr val="accent4">
              <a:lumMod val="40000"/>
              <a:lumOff val="60000"/>
            </a:schemeClr>
          </a:solidFill>
        </p:spPr>
        <p:txBody>
          <a:bodyPr wrap="square" rtlCol="0">
            <a:spAutoFit/>
          </a:bodyPr>
          <a:lstStyle/>
          <a:p>
            <a:r>
              <a:rPr lang="en-US" sz="2400" dirty="0" smtClean="0"/>
              <a:t>Auditor should not learn anything other than f(x).</a:t>
            </a:r>
            <a:endParaRPr lang="en-US" sz="2400" dirty="0"/>
          </a:p>
        </p:txBody>
      </p:sp>
      <p:pic>
        <p:nvPicPr>
          <p:cNvPr id="20" name="Picture 19" descr="left horn.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726510" y="984515"/>
            <a:ext cx="475488" cy="658368"/>
          </a:xfrm>
          <a:prstGeom prst="rect">
            <a:avLst/>
          </a:prstGeom>
        </p:spPr>
      </p:pic>
      <p:pic>
        <p:nvPicPr>
          <p:cNvPr id="21" name="Picture 20" descr="right horn.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667577" y="918225"/>
            <a:ext cx="445008" cy="737616"/>
          </a:xfrm>
          <a:prstGeom prst="rect">
            <a:avLst/>
          </a:prstGeom>
        </p:spPr>
      </p:pic>
    </p:spTree>
    <p:extLst>
      <p:ext uri="{BB962C8B-B14F-4D97-AF65-F5344CB8AC3E}">
        <p14:creationId xmlns:p14="http://schemas.microsoft.com/office/powerpoint/2010/main" val="29656748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866" y="-150797"/>
            <a:ext cx="8229600" cy="1143000"/>
          </a:xfrm>
        </p:spPr>
        <p:txBody>
          <a:bodyPr>
            <a:normAutofit/>
          </a:bodyPr>
          <a:lstStyle/>
          <a:p>
            <a:r>
              <a:rPr lang="en-US" dirty="0" smtClean="0"/>
              <a:t>Drawback?</a:t>
            </a:r>
            <a:endParaRPr lang="en-US" sz="3600" dirty="0">
              <a:solidFill>
                <a:schemeClr val="accent2"/>
              </a:solidFill>
            </a:endParaRPr>
          </a:p>
        </p:txBody>
      </p:sp>
      <p:grpSp>
        <p:nvGrpSpPr>
          <p:cNvPr id="41" name="Group 40"/>
          <p:cNvGrpSpPr/>
          <p:nvPr/>
        </p:nvGrpSpPr>
        <p:grpSpPr>
          <a:xfrm>
            <a:off x="4899807" y="1474742"/>
            <a:ext cx="1423930" cy="474889"/>
            <a:chOff x="4987997" y="1918058"/>
            <a:chExt cx="1423930" cy="474889"/>
          </a:xfrm>
        </p:grpSpPr>
        <p:cxnSp>
          <p:nvCxnSpPr>
            <p:cNvPr id="12" name="Straight Arrow Connector 11"/>
            <p:cNvCxnSpPr/>
            <p:nvPr/>
          </p:nvCxnSpPr>
          <p:spPr>
            <a:xfrm>
              <a:off x="4987997" y="2392947"/>
              <a:ext cx="1423930"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5371415" y="1918058"/>
              <a:ext cx="640006" cy="461665"/>
            </a:xfrm>
            <a:prstGeom prst="rect">
              <a:avLst/>
            </a:prstGeom>
            <a:noFill/>
          </p:spPr>
          <p:txBody>
            <a:bodyPr wrap="square" rtlCol="0">
              <a:spAutoFit/>
            </a:bodyPr>
            <a:lstStyle/>
            <a:p>
              <a:r>
                <a:rPr lang="en-US" sz="2400" dirty="0" smtClean="0"/>
                <a:t>f  </a:t>
              </a:r>
              <a:endParaRPr lang="en-US" sz="2400" dirty="0"/>
            </a:p>
          </p:txBody>
        </p:sp>
      </p:grpSp>
      <p:sp>
        <p:nvSpPr>
          <p:cNvPr id="27" name="TextBox 26"/>
          <p:cNvSpPr txBox="1"/>
          <p:nvPr/>
        </p:nvSpPr>
        <p:spPr>
          <a:xfrm>
            <a:off x="7121114" y="1130334"/>
            <a:ext cx="962526" cy="461665"/>
          </a:xfrm>
          <a:prstGeom prst="rect">
            <a:avLst/>
          </a:prstGeom>
          <a:noFill/>
        </p:spPr>
        <p:txBody>
          <a:bodyPr wrap="square" rtlCol="0">
            <a:spAutoFit/>
          </a:bodyPr>
          <a:lstStyle/>
          <a:p>
            <a:r>
              <a:rPr lang="en-US" sz="2400" dirty="0" smtClean="0"/>
              <a:t>MSK</a:t>
            </a:r>
            <a:endParaRPr lang="en-US" sz="2400" dirty="0"/>
          </a:p>
        </p:txBody>
      </p:sp>
      <p:pic>
        <p:nvPicPr>
          <p:cNvPr id="29" name="Picture 28" descr="newkey.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99807" y="2207042"/>
            <a:ext cx="1308522" cy="576537"/>
          </a:xfrm>
          <a:prstGeom prst="rect">
            <a:avLst/>
          </a:prstGeom>
        </p:spPr>
      </p:pic>
      <p:sp>
        <p:nvSpPr>
          <p:cNvPr id="30" name="TextBox 29"/>
          <p:cNvSpPr txBox="1"/>
          <p:nvPr/>
        </p:nvSpPr>
        <p:spPr>
          <a:xfrm>
            <a:off x="5102897" y="2321914"/>
            <a:ext cx="343435" cy="461665"/>
          </a:xfrm>
          <a:prstGeom prst="rect">
            <a:avLst/>
          </a:prstGeom>
          <a:noFill/>
        </p:spPr>
        <p:txBody>
          <a:bodyPr wrap="square" rtlCol="0">
            <a:spAutoFit/>
          </a:bodyPr>
          <a:lstStyle/>
          <a:p>
            <a:r>
              <a:rPr lang="en-US" sz="2400" dirty="0" smtClean="0"/>
              <a:t>f</a:t>
            </a:r>
            <a:endParaRPr lang="en-US" sz="2400" dirty="0"/>
          </a:p>
        </p:txBody>
      </p:sp>
      <p:cxnSp>
        <p:nvCxnSpPr>
          <p:cNvPr id="4" name="Straight Arrow Connector 3"/>
          <p:cNvCxnSpPr/>
          <p:nvPr/>
        </p:nvCxnSpPr>
        <p:spPr>
          <a:xfrm flipH="1">
            <a:off x="4846086" y="2167934"/>
            <a:ext cx="1423930"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pic>
        <p:nvPicPr>
          <p:cNvPr id="3" name="Picture 2" descr="bank.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3152" y="4759102"/>
            <a:ext cx="2099035" cy="1912608"/>
          </a:xfrm>
          <a:prstGeom prst="rect">
            <a:avLst/>
          </a:prstGeom>
        </p:spPr>
      </p:pic>
      <p:pic>
        <p:nvPicPr>
          <p:cNvPr id="5" name="Picture 4" descr="wb.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89919" y="1659724"/>
            <a:ext cx="1759169" cy="1505791"/>
          </a:xfrm>
          <a:prstGeom prst="rect">
            <a:avLst/>
          </a:prstGeom>
        </p:spPr>
      </p:pic>
      <p:pic>
        <p:nvPicPr>
          <p:cNvPr id="6" name="Picture 5" descr="auditor.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87915" y="1333500"/>
            <a:ext cx="2311178" cy="1540785"/>
          </a:xfrm>
          <a:prstGeom prst="rect">
            <a:avLst/>
          </a:prstGeom>
        </p:spPr>
      </p:pic>
      <p:sp>
        <p:nvSpPr>
          <p:cNvPr id="31" name="Cloud Callout 30"/>
          <p:cNvSpPr/>
          <p:nvPr/>
        </p:nvSpPr>
        <p:spPr>
          <a:xfrm>
            <a:off x="3652657" y="867313"/>
            <a:ext cx="1066800" cy="869333"/>
          </a:xfrm>
          <a:prstGeom prst="cloudCallou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 name="TextBox 31"/>
          <p:cNvSpPr txBox="1"/>
          <p:nvPr/>
        </p:nvSpPr>
        <p:spPr>
          <a:xfrm>
            <a:off x="3848307" y="1005393"/>
            <a:ext cx="798566" cy="461665"/>
          </a:xfrm>
          <a:prstGeom prst="rect">
            <a:avLst/>
          </a:prstGeom>
          <a:solidFill>
            <a:schemeClr val="accent6">
              <a:lumMod val="40000"/>
              <a:lumOff val="60000"/>
            </a:schemeClr>
          </a:solidFill>
        </p:spPr>
        <p:txBody>
          <a:bodyPr wrap="square" rtlCol="0">
            <a:spAutoFit/>
          </a:bodyPr>
          <a:lstStyle/>
          <a:p>
            <a:r>
              <a:rPr lang="en-US" sz="2400" dirty="0"/>
              <a:t>f</a:t>
            </a:r>
            <a:r>
              <a:rPr lang="en-US" sz="2400" dirty="0" smtClean="0"/>
              <a:t>(</a:t>
            </a:r>
            <a:r>
              <a:rPr lang="en-US" sz="2400" dirty="0"/>
              <a:t>y</a:t>
            </a:r>
            <a:r>
              <a:rPr lang="en-US" sz="2400" dirty="0" smtClean="0"/>
              <a:t>)</a:t>
            </a:r>
            <a:endParaRPr lang="en-US" sz="2400" dirty="0"/>
          </a:p>
        </p:txBody>
      </p:sp>
      <p:sp>
        <p:nvSpPr>
          <p:cNvPr id="8" name="TextBox 7"/>
          <p:cNvSpPr txBox="1"/>
          <p:nvPr/>
        </p:nvSpPr>
        <p:spPr>
          <a:xfrm>
            <a:off x="1749433" y="4768528"/>
            <a:ext cx="647936" cy="461665"/>
          </a:xfrm>
          <a:prstGeom prst="rect">
            <a:avLst/>
          </a:prstGeom>
          <a:noFill/>
        </p:spPr>
        <p:txBody>
          <a:bodyPr wrap="square" rtlCol="0">
            <a:spAutoFit/>
          </a:bodyPr>
          <a:lstStyle/>
          <a:p>
            <a:r>
              <a:rPr lang="en-US" sz="2400" dirty="0"/>
              <a:t>x</a:t>
            </a:r>
          </a:p>
        </p:txBody>
      </p:sp>
      <p:grpSp>
        <p:nvGrpSpPr>
          <p:cNvPr id="9" name="Group 8"/>
          <p:cNvGrpSpPr/>
          <p:nvPr/>
        </p:nvGrpSpPr>
        <p:grpSpPr>
          <a:xfrm>
            <a:off x="1638841" y="2796816"/>
            <a:ext cx="1315261" cy="1625760"/>
            <a:chOff x="1638841" y="2796816"/>
            <a:chExt cx="1315261" cy="1625760"/>
          </a:xfrm>
        </p:grpSpPr>
        <p:sp>
          <p:nvSpPr>
            <p:cNvPr id="38" name="Right Arrow 37"/>
            <p:cNvSpPr/>
            <p:nvPr/>
          </p:nvSpPr>
          <p:spPr>
            <a:xfrm rot="7025075" flipH="1">
              <a:off x="1875100" y="3343574"/>
              <a:ext cx="1625760" cy="53224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1638841" y="3554672"/>
              <a:ext cx="629195" cy="556998"/>
            </a:xfrm>
            <a:prstGeom prst="ellipse">
              <a:avLst/>
            </a:prstGeom>
            <a:solidFill>
              <a:srgbClr val="FF0000"/>
            </a:solidFill>
            <a:ln w="2857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0" dirty="0" smtClean="0"/>
                <a:t>x</a:t>
              </a:r>
              <a:endParaRPr lang="en-US" sz="1400" b="1" dirty="0">
                <a:solidFill>
                  <a:schemeClr val="bg1">
                    <a:lumMod val="85000"/>
                  </a:schemeClr>
                </a:solidFill>
              </a:endParaRPr>
            </a:p>
          </p:txBody>
        </p:sp>
      </p:grpSp>
      <p:sp>
        <p:nvSpPr>
          <p:cNvPr id="43" name="Right Arrow 42"/>
          <p:cNvSpPr/>
          <p:nvPr/>
        </p:nvSpPr>
        <p:spPr>
          <a:xfrm rot="3140639" flipH="1">
            <a:off x="3794185" y="3538147"/>
            <a:ext cx="1808792" cy="53224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5" name="Picture 44" descr="bank.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90884" y="4945392"/>
            <a:ext cx="2099035" cy="1912608"/>
          </a:xfrm>
          <a:prstGeom prst="rect">
            <a:avLst/>
          </a:prstGeom>
        </p:spPr>
      </p:pic>
      <p:sp>
        <p:nvSpPr>
          <p:cNvPr id="46" name="TextBox 45"/>
          <p:cNvSpPr txBox="1"/>
          <p:nvPr/>
        </p:nvSpPr>
        <p:spPr>
          <a:xfrm>
            <a:off x="5057165" y="4954818"/>
            <a:ext cx="647936" cy="461665"/>
          </a:xfrm>
          <a:prstGeom prst="rect">
            <a:avLst/>
          </a:prstGeom>
          <a:noFill/>
        </p:spPr>
        <p:txBody>
          <a:bodyPr wrap="square" rtlCol="0">
            <a:spAutoFit/>
          </a:bodyPr>
          <a:lstStyle/>
          <a:p>
            <a:r>
              <a:rPr lang="en-US" sz="2400" dirty="0" smtClean="0"/>
              <a:t>y</a:t>
            </a:r>
            <a:endParaRPr lang="en-US" sz="2400" dirty="0"/>
          </a:p>
        </p:txBody>
      </p:sp>
      <p:sp>
        <p:nvSpPr>
          <p:cNvPr id="49" name="Oval 48"/>
          <p:cNvSpPr/>
          <p:nvPr/>
        </p:nvSpPr>
        <p:spPr>
          <a:xfrm>
            <a:off x="5420294" y="3554672"/>
            <a:ext cx="629195" cy="556998"/>
          </a:xfrm>
          <a:prstGeom prst="ellipse">
            <a:avLst/>
          </a:prstGeom>
          <a:solidFill>
            <a:srgbClr val="FF0000"/>
          </a:solidFill>
          <a:ln w="2857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y</a:t>
            </a:r>
            <a:endParaRPr lang="en-US" sz="1400" b="1" dirty="0">
              <a:solidFill>
                <a:schemeClr val="bg1">
                  <a:lumMod val="85000"/>
                </a:schemeClr>
              </a:solidFill>
            </a:endParaRPr>
          </a:p>
        </p:txBody>
      </p:sp>
      <p:pic>
        <p:nvPicPr>
          <p:cNvPr id="50" name="Picture 49" descr="left horn.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381482" y="4599717"/>
            <a:ext cx="475488" cy="658368"/>
          </a:xfrm>
          <a:prstGeom prst="rect">
            <a:avLst/>
          </a:prstGeom>
        </p:spPr>
      </p:pic>
      <p:pic>
        <p:nvPicPr>
          <p:cNvPr id="51" name="Picture 50" descr="right horn.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244911" y="4520469"/>
            <a:ext cx="445008" cy="737616"/>
          </a:xfrm>
          <a:prstGeom prst="rect">
            <a:avLst/>
          </a:prstGeom>
        </p:spPr>
      </p:pic>
      <p:sp>
        <p:nvSpPr>
          <p:cNvPr id="53" name="Cloud Callout 52"/>
          <p:cNvSpPr/>
          <p:nvPr/>
        </p:nvSpPr>
        <p:spPr>
          <a:xfrm>
            <a:off x="1879023" y="695667"/>
            <a:ext cx="1066800" cy="869333"/>
          </a:xfrm>
          <a:prstGeom prst="cloudCallout">
            <a:avLst>
              <a:gd name="adj1" fmla="val 55695"/>
              <a:gd name="adj2" fmla="val 65481"/>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4" name="TextBox 53"/>
          <p:cNvSpPr txBox="1"/>
          <p:nvPr/>
        </p:nvSpPr>
        <p:spPr>
          <a:xfrm>
            <a:off x="2072578" y="833747"/>
            <a:ext cx="798566" cy="461665"/>
          </a:xfrm>
          <a:prstGeom prst="rect">
            <a:avLst/>
          </a:prstGeom>
          <a:solidFill>
            <a:schemeClr val="accent6">
              <a:lumMod val="40000"/>
              <a:lumOff val="60000"/>
            </a:schemeClr>
          </a:solidFill>
        </p:spPr>
        <p:txBody>
          <a:bodyPr wrap="square" rtlCol="0">
            <a:spAutoFit/>
          </a:bodyPr>
          <a:lstStyle/>
          <a:p>
            <a:r>
              <a:rPr lang="en-US" sz="2400" dirty="0"/>
              <a:t>f</a:t>
            </a:r>
            <a:r>
              <a:rPr lang="en-US" sz="2400" dirty="0" smtClean="0"/>
              <a:t>(x)</a:t>
            </a:r>
            <a:endParaRPr lang="en-US" sz="2400" dirty="0"/>
          </a:p>
        </p:txBody>
      </p:sp>
      <p:sp>
        <p:nvSpPr>
          <p:cNvPr id="55" name="Multiply 54"/>
          <p:cNvSpPr/>
          <p:nvPr/>
        </p:nvSpPr>
        <p:spPr>
          <a:xfrm>
            <a:off x="3431181" y="604578"/>
            <a:ext cx="1637748" cy="1051511"/>
          </a:xfrm>
          <a:prstGeom prst="mathMultiply">
            <a:avLst/>
          </a:prstGeom>
          <a:solidFill>
            <a:srgbClr val="C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Cloud Callout 6"/>
          <p:cNvSpPr/>
          <p:nvPr/>
        </p:nvSpPr>
        <p:spPr>
          <a:xfrm>
            <a:off x="3561098" y="789765"/>
            <a:ext cx="1295872" cy="866324"/>
          </a:xfrm>
          <a:prstGeom prst="cloudCallout">
            <a:avLst/>
          </a:prstGeom>
          <a:solidFill>
            <a:schemeClr val="tx2">
              <a:lumMod val="20000"/>
              <a:lumOff val="80000"/>
              <a:alpha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Z</a:t>
            </a:r>
            <a:endParaRPr lang="en-US"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p:txBody>
      </p:sp>
      <p:pic>
        <p:nvPicPr>
          <p:cNvPr id="11" name="Picture 10" descr="lightning.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042736" y="3091764"/>
            <a:ext cx="480977" cy="561911"/>
          </a:xfrm>
          <a:prstGeom prst="rect">
            <a:avLst/>
          </a:prstGeom>
        </p:spPr>
      </p:pic>
    </p:spTree>
    <p:extLst>
      <p:ext uri="{BB962C8B-B14F-4D97-AF65-F5344CB8AC3E}">
        <p14:creationId xmlns:p14="http://schemas.microsoft.com/office/powerpoint/2010/main" val="31640185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par>
                                <p:cTn id="39" presetID="1" presetClass="exit" presetSubtype="0" fill="hold" grpId="1" nodeType="withEffect">
                                  <p:stCondLst>
                                    <p:cond delay="0"/>
                                  </p:stCondLst>
                                  <p:childTnLst>
                                    <p:set>
                                      <p:cBhvr>
                                        <p:cTn id="40" dur="1" fill="hold">
                                          <p:stCondLst>
                                            <p:cond delay="0"/>
                                          </p:stCondLst>
                                        </p:cTn>
                                        <p:tgtEl>
                                          <p:spTgt spid="55"/>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32"/>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3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1" grpId="1" animBg="1"/>
      <p:bldP spid="32" grpId="0" animBg="1"/>
      <p:bldP spid="32" grpId="1" animBg="1"/>
      <p:bldP spid="43" grpId="0" animBg="1"/>
      <p:bldP spid="49" grpId="0" animBg="1"/>
      <p:bldP spid="53" grpId="0" animBg="1"/>
      <p:bldP spid="54" grpId="0" animBg="1"/>
      <p:bldP spid="55" grpId="0" animBg="1"/>
      <p:bldP spid="55" grpId="1"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866" y="-150797"/>
            <a:ext cx="8229600" cy="1143000"/>
          </a:xfrm>
        </p:spPr>
        <p:txBody>
          <a:bodyPr>
            <a:normAutofit/>
          </a:bodyPr>
          <a:lstStyle/>
          <a:p>
            <a:r>
              <a:rPr lang="en-US" dirty="0" smtClean="0"/>
              <a:t>Drawback?</a:t>
            </a:r>
            <a:endParaRPr lang="en-US" sz="3600" dirty="0">
              <a:solidFill>
                <a:schemeClr val="accent2"/>
              </a:solidFill>
            </a:endParaRPr>
          </a:p>
        </p:txBody>
      </p:sp>
      <p:grpSp>
        <p:nvGrpSpPr>
          <p:cNvPr id="41" name="Group 40"/>
          <p:cNvGrpSpPr/>
          <p:nvPr/>
        </p:nvGrpSpPr>
        <p:grpSpPr>
          <a:xfrm>
            <a:off x="4899807" y="1474742"/>
            <a:ext cx="1423930" cy="474889"/>
            <a:chOff x="4987997" y="1918058"/>
            <a:chExt cx="1423930" cy="474889"/>
          </a:xfrm>
        </p:grpSpPr>
        <p:cxnSp>
          <p:nvCxnSpPr>
            <p:cNvPr id="12" name="Straight Arrow Connector 11"/>
            <p:cNvCxnSpPr/>
            <p:nvPr/>
          </p:nvCxnSpPr>
          <p:spPr>
            <a:xfrm>
              <a:off x="4987997" y="2392947"/>
              <a:ext cx="1423930"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5371415" y="1918058"/>
              <a:ext cx="640006" cy="461665"/>
            </a:xfrm>
            <a:prstGeom prst="rect">
              <a:avLst/>
            </a:prstGeom>
            <a:noFill/>
          </p:spPr>
          <p:txBody>
            <a:bodyPr wrap="square" rtlCol="0">
              <a:spAutoFit/>
            </a:bodyPr>
            <a:lstStyle/>
            <a:p>
              <a:r>
                <a:rPr lang="en-US" sz="2400" dirty="0"/>
                <a:t>f</a:t>
              </a:r>
              <a:r>
                <a:rPr lang="en-US" sz="2400" dirty="0" smtClean="0"/>
                <a:t> , g  </a:t>
              </a:r>
              <a:endParaRPr lang="en-US" sz="2400" dirty="0"/>
            </a:p>
          </p:txBody>
        </p:sp>
      </p:grpSp>
      <p:sp>
        <p:nvSpPr>
          <p:cNvPr id="27" name="TextBox 26"/>
          <p:cNvSpPr txBox="1"/>
          <p:nvPr/>
        </p:nvSpPr>
        <p:spPr>
          <a:xfrm>
            <a:off x="7121114" y="1130334"/>
            <a:ext cx="962526" cy="461665"/>
          </a:xfrm>
          <a:prstGeom prst="rect">
            <a:avLst/>
          </a:prstGeom>
          <a:noFill/>
        </p:spPr>
        <p:txBody>
          <a:bodyPr wrap="square" rtlCol="0">
            <a:spAutoFit/>
          </a:bodyPr>
          <a:lstStyle/>
          <a:p>
            <a:r>
              <a:rPr lang="en-US" sz="2400" dirty="0" smtClean="0"/>
              <a:t>MSK</a:t>
            </a:r>
            <a:endParaRPr lang="en-US" sz="2400" dirty="0"/>
          </a:p>
        </p:txBody>
      </p:sp>
      <p:pic>
        <p:nvPicPr>
          <p:cNvPr id="29" name="Picture 28" descr="newkey.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25140" y="2619595"/>
            <a:ext cx="1308522" cy="576537"/>
          </a:xfrm>
          <a:prstGeom prst="rect">
            <a:avLst/>
          </a:prstGeom>
        </p:spPr>
      </p:pic>
      <p:sp>
        <p:nvSpPr>
          <p:cNvPr id="30" name="TextBox 29"/>
          <p:cNvSpPr txBox="1"/>
          <p:nvPr/>
        </p:nvSpPr>
        <p:spPr>
          <a:xfrm>
            <a:off x="5336159" y="2568116"/>
            <a:ext cx="343435" cy="461665"/>
          </a:xfrm>
          <a:prstGeom prst="rect">
            <a:avLst/>
          </a:prstGeom>
          <a:noFill/>
        </p:spPr>
        <p:txBody>
          <a:bodyPr wrap="square" rtlCol="0">
            <a:spAutoFit/>
          </a:bodyPr>
          <a:lstStyle/>
          <a:p>
            <a:r>
              <a:rPr lang="en-US" sz="2400" dirty="0"/>
              <a:t>g</a:t>
            </a:r>
          </a:p>
        </p:txBody>
      </p:sp>
      <p:cxnSp>
        <p:nvCxnSpPr>
          <p:cNvPr id="4" name="Straight Arrow Connector 3"/>
          <p:cNvCxnSpPr/>
          <p:nvPr/>
        </p:nvCxnSpPr>
        <p:spPr>
          <a:xfrm flipH="1">
            <a:off x="4846086" y="2531698"/>
            <a:ext cx="1423930"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pic>
        <p:nvPicPr>
          <p:cNvPr id="5" name="Picture 4" descr="wb.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89919" y="1659724"/>
            <a:ext cx="1759169" cy="1505791"/>
          </a:xfrm>
          <a:prstGeom prst="rect">
            <a:avLst/>
          </a:prstGeom>
        </p:spPr>
      </p:pic>
      <p:pic>
        <p:nvPicPr>
          <p:cNvPr id="6" name="Picture 5" descr="auditor.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87915" y="1333500"/>
            <a:ext cx="2311178" cy="1540785"/>
          </a:xfrm>
          <a:prstGeom prst="rect">
            <a:avLst/>
          </a:prstGeom>
        </p:spPr>
      </p:pic>
      <p:sp>
        <p:nvSpPr>
          <p:cNvPr id="31" name="Cloud Callout 30"/>
          <p:cNvSpPr/>
          <p:nvPr/>
        </p:nvSpPr>
        <p:spPr>
          <a:xfrm>
            <a:off x="3757561" y="867313"/>
            <a:ext cx="1066800" cy="869333"/>
          </a:xfrm>
          <a:prstGeom prst="cloudCallou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 name="TextBox 31"/>
          <p:cNvSpPr txBox="1"/>
          <p:nvPr/>
        </p:nvSpPr>
        <p:spPr>
          <a:xfrm>
            <a:off x="3887184" y="1005393"/>
            <a:ext cx="850786" cy="461665"/>
          </a:xfrm>
          <a:prstGeom prst="rect">
            <a:avLst/>
          </a:prstGeom>
          <a:solidFill>
            <a:schemeClr val="accent6">
              <a:lumMod val="40000"/>
              <a:lumOff val="60000"/>
            </a:schemeClr>
          </a:solidFill>
        </p:spPr>
        <p:txBody>
          <a:bodyPr wrap="square" rtlCol="0">
            <a:spAutoFit/>
          </a:bodyPr>
          <a:lstStyle/>
          <a:p>
            <a:r>
              <a:rPr lang="en-US" sz="2400" dirty="0"/>
              <a:t>g</a:t>
            </a:r>
            <a:r>
              <a:rPr lang="en-US" sz="2400" dirty="0" smtClean="0"/>
              <a:t>(x)</a:t>
            </a:r>
            <a:endParaRPr lang="en-US" sz="2400" dirty="0"/>
          </a:p>
        </p:txBody>
      </p:sp>
      <p:grpSp>
        <p:nvGrpSpPr>
          <p:cNvPr id="9" name="Group 8"/>
          <p:cNvGrpSpPr/>
          <p:nvPr/>
        </p:nvGrpSpPr>
        <p:grpSpPr>
          <a:xfrm>
            <a:off x="2558930" y="2796816"/>
            <a:ext cx="1198630" cy="1625760"/>
            <a:chOff x="2312709" y="2796816"/>
            <a:chExt cx="1198630" cy="1625760"/>
          </a:xfrm>
        </p:grpSpPr>
        <p:sp>
          <p:nvSpPr>
            <p:cNvPr id="38" name="Right Arrow 37"/>
            <p:cNvSpPr/>
            <p:nvPr/>
          </p:nvSpPr>
          <p:spPr>
            <a:xfrm rot="5400000" flipH="1">
              <a:off x="2432337" y="3343574"/>
              <a:ext cx="1625760" cy="53224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2312709" y="3476924"/>
              <a:ext cx="629195" cy="556998"/>
            </a:xfrm>
            <a:prstGeom prst="ellipse">
              <a:avLst/>
            </a:prstGeom>
            <a:solidFill>
              <a:srgbClr val="FF0000"/>
            </a:solidFill>
            <a:ln w="2857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0" dirty="0" smtClean="0"/>
                <a:t>x</a:t>
              </a:r>
              <a:endParaRPr lang="en-US" sz="1400" b="1" dirty="0">
                <a:solidFill>
                  <a:schemeClr val="bg1">
                    <a:lumMod val="85000"/>
                  </a:schemeClr>
                </a:solidFill>
              </a:endParaRPr>
            </a:p>
          </p:txBody>
        </p:sp>
      </p:grpSp>
      <p:pic>
        <p:nvPicPr>
          <p:cNvPr id="34" name="Picture 33" descr="left horn.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23737" y="1076211"/>
            <a:ext cx="475488" cy="658368"/>
          </a:xfrm>
          <a:prstGeom prst="rect">
            <a:avLst/>
          </a:prstGeom>
        </p:spPr>
      </p:pic>
      <p:pic>
        <p:nvPicPr>
          <p:cNvPr id="35" name="Picture 34" descr="right horn.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417466" y="964692"/>
            <a:ext cx="445008" cy="737616"/>
          </a:xfrm>
          <a:prstGeom prst="rect">
            <a:avLst/>
          </a:prstGeom>
        </p:spPr>
      </p:pic>
      <p:pic>
        <p:nvPicPr>
          <p:cNvPr id="45" name="Picture 44" descr="bank.jp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455258" y="4751022"/>
            <a:ext cx="2099035" cy="1912608"/>
          </a:xfrm>
          <a:prstGeom prst="rect">
            <a:avLst/>
          </a:prstGeom>
        </p:spPr>
      </p:pic>
      <p:sp>
        <p:nvSpPr>
          <p:cNvPr id="46" name="TextBox 45"/>
          <p:cNvSpPr txBox="1"/>
          <p:nvPr/>
        </p:nvSpPr>
        <p:spPr>
          <a:xfrm>
            <a:off x="2921539" y="4760448"/>
            <a:ext cx="647936" cy="461665"/>
          </a:xfrm>
          <a:prstGeom prst="rect">
            <a:avLst/>
          </a:prstGeom>
          <a:noFill/>
        </p:spPr>
        <p:txBody>
          <a:bodyPr wrap="square" rtlCol="0">
            <a:spAutoFit/>
          </a:bodyPr>
          <a:lstStyle/>
          <a:p>
            <a:r>
              <a:rPr lang="en-US" sz="2400" dirty="0"/>
              <a:t>x</a:t>
            </a:r>
          </a:p>
        </p:txBody>
      </p:sp>
      <p:sp>
        <p:nvSpPr>
          <p:cNvPr id="53" name="Cloud Callout 52"/>
          <p:cNvSpPr/>
          <p:nvPr/>
        </p:nvSpPr>
        <p:spPr>
          <a:xfrm>
            <a:off x="1879023" y="695667"/>
            <a:ext cx="1066800" cy="869333"/>
          </a:xfrm>
          <a:prstGeom prst="cloudCallout">
            <a:avLst>
              <a:gd name="adj1" fmla="val 55695"/>
              <a:gd name="adj2" fmla="val 65481"/>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4" name="TextBox 53"/>
          <p:cNvSpPr txBox="1"/>
          <p:nvPr/>
        </p:nvSpPr>
        <p:spPr>
          <a:xfrm>
            <a:off x="2072578" y="833747"/>
            <a:ext cx="798566" cy="461665"/>
          </a:xfrm>
          <a:prstGeom prst="rect">
            <a:avLst/>
          </a:prstGeom>
          <a:solidFill>
            <a:schemeClr val="accent6">
              <a:lumMod val="40000"/>
              <a:lumOff val="60000"/>
            </a:schemeClr>
          </a:solidFill>
        </p:spPr>
        <p:txBody>
          <a:bodyPr wrap="square" rtlCol="0">
            <a:spAutoFit/>
          </a:bodyPr>
          <a:lstStyle/>
          <a:p>
            <a:r>
              <a:rPr lang="en-US" sz="2400" dirty="0"/>
              <a:t>f</a:t>
            </a:r>
            <a:r>
              <a:rPr lang="en-US" sz="2400" dirty="0" smtClean="0"/>
              <a:t>(x)</a:t>
            </a:r>
            <a:endParaRPr lang="en-US" sz="2400" dirty="0"/>
          </a:p>
        </p:txBody>
      </p:sp>
      <p:sp>
        <p:nvSpPr>
          <p:cNvPr id="55" name="Multiply 54"/>
          <p:cNvSpPr/>
          <p:nvPr/>
        </p:nvSpPr>
        <p:spPr>
          <a:xfrm>
            <a:off x="3465149" y="769656"/>
            <a:ext cx="1637748" cy="1051511"/>
          </a:xfrm>
          <a:prstGeom prst="mathMultiply">
            <a:avLst/>
          </a:prstGeom>
          <a:solidFill>
            <a:srgbClr val="C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6" name="Picture 35" descr="newkey.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07715" y="2027203"/>
            <a:ext cx="1308522" cy="461665"/>
          </a:xfrm>
          <a:prstGeom prst="rect">
            <a:avLst/>
          </a:prstGeom>
        </p:spPr>
      </p:pic>
      <p:sp>
        <p:nvSpPr>
          <p:cNvPr id="37" name="TextBox 36"/>
          <p:cNvSpPr txBox="1"/>
          <p:nvPr/>
        </p:nvSpPr>
        <p:spPr>
          <a:xfrm>
            <a:off x="5436156" y="2001287"/>
            <a:ext cx="343435" cy="461665"/>
          </a:xfrm>
          <a:prstGeom prst="rect">
            <a:avLst/>
          </a:prstGeom>
          <a:noFill/>
        </p:spPr>
        <p:txBody>
          <a:bodyPr wrap="square" rtlCol="0">
            <a:spAutoFit/>
          </a:bodyPr>
          <a:lstStyle/>
          <a:p>
            <a:r>
              <a:rPr lang="en-US" sz="2400" dirty="0" smtClean="0"/>
              <a:t>f</a:t>
            </a:r>
            <a:endParaRPr lang="en-US" sz="2400" dirty="0"/>
          </a:p>
        </p:txBody>
      </p:sp>
      <p:sp>
        <p:nvSpPr>
          <p:cNvPr id="39" name="Cloud Callout 38"/>
          <p:cNvSpPr/>
          <p:nvPr/>
        </p:nvSpPr>
        <p:spPr>
          <a:xfrm>
            <a:off x="3665622" y="793400"/>
            <a:ext cx="1295872" cy="866324"/>
          </a:xfrm>
          <a:prstGeom prst="cloudCallout">
            <a:avLst/>
          </a:prstGeom>
          <a:solidFill>
            <a:schemeClr val="tx2">
              <a:lumMod val="20000"/>
              <a:lumOff val="80000"/>
              <a:alpha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Z</a:t>
            </a:r>
            <a:endParaRPr lang="en-US"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p:txBody>
      </p:sp>
      <p:pic>
        <p:nvPicPr>
          <p:cNvPr id="40" name="Picture 39" descr="lightning.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8806872">
            <a:off x="4507916" y="2594837"/>
            <a:ext cx="480977" cy="561911"/>
          </a:xfrm>
          <a:prstGeom prst="rect">
            <a:avLst/>
          </a:prstGeom>
        </p:spPr>
      </p:pic>
    </p:spTree>
    <p:extLst>
      <p:ext uri="{BB962C8B-B14F-4D97-AF65-F5344CB8AC3E}">
        <p14:creationId xmlns:p14="http://schemas.microsoft.com/office/powerpoint/2010/main" val="2859953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5"/>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5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32"/>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31"/>
                                        </p:tgtEl>
                                        <p:attrNameLst>
                                          <p:attrName>style.visibility</p:attrName>
                                        </p:attrNameLst>
                                      </p:cBhvr>
                                      <p:to>
                                        <p:strVal val="hidden"/>
                                      </p:to>
                                    </p:set>
                                  </p:childTnLst>
                                </p:cTn>
                              </p:par>
                              <p:par>
                                <p:cTn id="35" presetID="1" presetClass="exit" presetSubtype="0" fill="hold" grpId="2" nodeType="withEffect">
                                  <p:stCondLst>
                                    <p:cond delay="0"/>
                                  </p:stCondLst>
                                  <p:childTnLst>
                                    <p:set>
                                      <p:cBhvr>
                                        <p:cTn id="36" dur="1" fill="hold">
                                          <p:stCondLst>
                                            <p:cond delay="0"/>
                                          </p:stCondLst>
                                        </p:cTn>
                                        <p:tgtEl>
                                          <p:spTgt spid="55"/>
                                        </p:tgtEl>
                                        <p:attrNameLst>
                                          <p:attrName>style.visibility</p:attrName>
                                        </p:attrNameLst>
                                      </p:cBhvr>
                                      <p:to>
                                        <p:strVal val="hidden"/>
                                      </p:to>
                                    </p:set>
                                  </p:childTnLst>
                                </p:cTn>
                              </p:par>
                              <p:par>
                                <p:cTn id="37" presetID="1" presetClass="entr" presetSubtype="0" fill="hold" grpId="0" nodeType="withEffect">
                                  <p:stCondLst>
                                    <p:cond delay="0"/>
                                  </p:stCondLst>
                                  <p:childTnLst>
                                    <p:set>
                                      <p:cBhvr>
                                        <p:cTn id="38" dur="1" fill="hold">
                                          <p:stCondLst>
                                            <p:cond delay="0"/>
                                          </p:stCondLst>
                                        </p:cTn>
                                        <p:tgtEl>
                                          <p:spTgt spid="39"/>
                                        </p:tgtEl>
                                        <p:attrNameLst>
                                          <p:attrName>style.visibility</p:attrName>
                                        </p:attrNameLst>
                                      </p:cBhvr>
                                      <p:to>
                                        <p:strVal val="visible"/>
                                      </p:to>
                                    </p:set>
                                  </p:childTnLst>
                                </p:cTn>
                              </p:par>
                              <p:par>
                                <p:cTn id="39" presetID="1" presetClass="entr" presetSubtype="0" fill="hold" grpId="1" nodeType="withEffect">
                                  <p:stCondLst>
                                    <p:cond delay="0"/>
                                  </p:stCondLst>
                                  <p:childTnLst>
                                    <p:set>
                                      <p:cBhvr>
                                        <p:cTn id="40"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1" grpId="1" animBg="1"/>
      <p:bldP spid="32" grpId="0" animBg="1"/>
      <p:bldP spid="32" grpId="1" animBg="1"/>
      <p:bldP spid="53" grpId="0" animBg="1"/>
      <p:bldP spid="54" grpId="0" animBg="1"/>
      <p:bldP spid="55" grpId="1" animBg="1"/>
      <p:bldP spid="55" grpId="2" animBg="1"/>
      <p:bldP spid="39" grpId="0" animBg="1"/>
      <p:bldP spid="39" grpId="1"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4268</TotalTime>
  <Words>2020</Words>
  <Application>Microsoft Macintosh PowerPoint</Application>
  <PresentationFormat>On-screen Show (4:3)</PresentationFormat>
  <Paragraphs>673</Paragraphs>
  <Slides>35</Slides>
  <Notes>7</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Verifiable Functional Encryption</vt:lpstr>
      <vt:lpstr>PowerPoint Presentation</vt:lpstr>
      <vt:lpstr>Functional Encryption (FE) [SW’05]</vt:lpstr>
      <vt:lpstr>Functional Encryption</vt:lpstr>
      <vt:lpstr>Syntax of FE</vt:lpstr>
      <vt:lpstr>IND Security (simplified version)</vt:lpstr>
      <vt:lpstr>Example: Audits [GPSW’06]</vt:lpstr>
      <vt:lpstr>Drawback?</vt:lpstr>
      <vt:lpstr>Drawback?</vt:lpstr>
      <vt:lpstr>Verifiability</vt:lpstr>
      <vt:lpstr>Verifiability</vt:lpstr>
      <vt:lpstr>Our Results </vt:lpstr>
      <vt:lpstr>PowerPoint Presentation</vt:lpstr>
      <vt:lpstr>Trivial Attempt</vt:lpstr>
      <vt:lpstr>Non-Interactive Witness Indistinguishable Proofs (NIWI) [GOS’06,GS’08]</vt:lpstr>
      <vt:lpstr>First Attempt</vt:lpstr>
      <vt:lpstr>Message Hiding</vt:lpstr>
      <vt:lpstr>Message Hiding</vt:lpstr>
      <vt:lpstr>Message Hiding</vt:lpstr>
      <vt:lpstr>Message Hiding</vt:lpstr>
      <vt:lpstr>Verifiability </vt:lpstr>
      <vt:lpstr>Next Attempt</vt:lpstr>
      <vt:lpstr>Message Hiding</vt:lpstr>
      <vt:lpstr>Message Hiding</vt:lpstr>
      <vt:lpstr>What about Verifiability?</vt:lpstr>
      <vt:lpstr>Why?</vt:lpstr>
      <vt:lpstr>Main Bottleneck</vt:lpstr>
      <vt:lpstr>Idea 1</vt:lpstr>
      <vt:lpstr>Message privacy holds!</vt:lpstr>
      <vt:lpstr>Message privacy holds!</vt:lpstr>
      <vt:lpstr>Message privacy holds!</vt:lpstr>
      <vt:lpstr>Verifiability?</vt:lpstr>
      <vt:lpstr>Verifiability lost!</vt:lpstr>
      <vt:lpstr>Another Lock </vt:lpstr>
      <vt:lpstr>Thank you!  Questions?</vt:lpstr>
    </vt:vector>
  </TitlesOfParts>
  <Company>UCLA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Saikrishna Badrinarayanan</dc:creator>
  <cp:lastModifiedBy>Saikrishna Badrinarayanan</cp:lastModifiedBy>
  <cp:revision>78</cp:revision>
  <dcterms:created xsi:type="dcterms:W3CDTF">2016-07-07T23:46:31Z</dcterms:created>
  <dcterms:modified xsi:type="dcterms:W3CDTF">2016-12-06T11:12:47Z</dcterms:modified>
</cp:coreProperties>
</file>